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697" r:id="rId3"/>
    <p:sldId id="1223" r:id="rId4"/>
    <p:sldId id="1225" r:id="rId5"/>
    <p:sldId id="1226" r:id="rId6"/>
    <p:sldId id="1227" r:id="rId7"/>
    <p:sldId id="550" r:id="rId8"/>
    <p:sldId id="570" r:id="rId9"/>
    <p:sldId id="551" r:id="rId10"/>
    <p:sldId id="1243" r:id="rId11"/>
    <p:sldId id="1229" r:id="rId12"/>
    <p:sldId id="700" r:id="rId13"/>
    <p:sldId id="572" r:id="rId14"/>
    <p:sldId id="701" r:id="rId15"/>
    <p:sldId id="599" r:id="rId16"/>
    <p:sldId id="704" r:id="rId17"/>
    <p:sldId id="703" r:id="rId18"/>
    <p:sldId id="695" r:id="rId19"/>
    <p:sldId id="402" r:id="rId20"/>
    <p:sldId id="466" r:id="rId21"/>
    <p:sldId id="401" r:id="rId22"/>
    <p:sldId id="465" r:id="rId23"/>
    <p:sldId id="1234" r:id="rId24"/>
    <p:sldId id="555" r:id="rId25"/>
    <p:sldId id="464" r:id="rId26"/>
    <p:sldId id="556" r:id="rId27"/>
    <p:sldId id="557" r:id="rId28"/>
    <p:sldId id="568" r:id="rId29"/>
    <p:sldId id="124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Rana" userId="8f571a18beb78cba" providerId="LiveId" clId="{F52FC7AF-B772-45BB-A7A7-FDEB07A23800}"/>
    <pc:docChg chg="custSel addSld delSld modSld">
      <pc:chgData name="Amit Rana" userId="8f571a18beb78cba" providerId="LiveId" clId="{F52FC7AF-B772-45BB-A7A7-FDEB07A23800}" dt="2019-12-29T07:49:56.255" v="40" actId="478"/>
      <pc:docMkLst>
        <pc:docMk/>
      </pc:docMkLst>
      <pc:sldChg chg="modSp">
        <pc:chgData name="Amit Rana" userId="8f571a18beb78cba" providerId="LiveId" clId="{F52FC7AF-B772-45BB-A7A7-FDEB07A23800}" dt="2019-12-29T06:25:20.557" v="12" actId="14100"/>
        <pc:sldMkLst>
          <pc:docMk/>
          <pc:sldMk cId="0" sldId="402"/>
        </pc:sldMkLst>
        <pc:spChg chg="mod">
          <ac:chgData name="Amit Rana" userId="8f571a18beb78cba" providerId="LiveId" clId="{F52FC7AF-B772-45BB-A7A7-FDEB07A23800}" dt="2019-12-29T06:25:20.557" v="12" actId="14100"/>
          <ac:spMkLst>
            <pc:docMk/>
            <pc:sldMk cId="0" sldId="402"/>
            <ac:spMk id="3" creationId="{00000000-0000-0000-0000-000000000000}"/>
          </ac:spMkLst>
        </pc:spChg>
      </pc:sldChg>
      <pc:sldChg chg="del">
        <pc:chgData name="Amit Rana" userId="8f571a18beb78cba" providerId="LiveId" clId="{F52FC7AF-B772-45BB-A7A7-FDEB07A23800}" dt="2019-12-29T06:25:33.738" v="17" actId="47"/>
        <pc:sldMkLst>
          <pc:docMk/>
          <pc:sldMk cId="0" sldId="403"/>
        </pc:sldMkLst>
      </pc:sldChg>
      <pc:sldChg chg="del">
        <pc:chgData name="Amit Rana" userId="8f571a18beb78cba" providerId="LiveId" clId="{F52FC7AF-B772-45BB-A7A7-FDEB07A23800}" dt="2019-12-29T06:25:35.301" v="18" actId="47"/>
        <pc:sldMkLst>
          <pc:docMk/>
          <pc:sldMk cId="0" sldId="404"/>
        </pc:sldMkLst>
      </pc:sldChg>
      <pc:sldChg chg="modSp">
        <pc:chgData name="Amit Rana" userId="8f571a18beb78cba" providerId="LiveId" clId="{F52FC7AF-B772-45BB-A7A7-FDEB07A23800}" dt="2019-12-29T06:25:26.948" v="16" actId="20577"/>
        <pc:sldMkLst>
          <pc:docMk/>
          <pc:sldMk cId="2243693392" sldId="466"/>
        </pc:sldMkLst>
        <pc:spChg chg="mod">
          <ac:chgData name="Amit Rana" userId="8f571a18beb78cba" providerId="LiveId" clId="{F52FC7AF-B772-45BB-A7A7-FDEB07A23800}" dt="2019-12-29T06:25:26.948" v="16" actId="20577"/>
          <ac:spMkLst>
            <pc:docMk/>
            <pc:sldMk cId="2243693392" sldId="466"/>
            <ac:spMk id="3" creationId="{00000000-0000-0000-0000-000000000000}"/>
          </ac:spMkLst>
        </pc:spChg>
      </pc:sldChg>
      <pc:sldChg chg="modSp">
        <pc:chgData name="Amit Rana" userId="8f571a18beb78cba" providerId="LiveId" clId="{F52FC7AF-B772-45BB-A7A7-FDEB07A23800}" dt="2019-12-29T06:24:22.828" v="4" actId="1076"/>
        <pc:sldMkLst>
          <pc:docMk/>
          <pc:sldMk cId="4139167593" sldId="551"/>
        </pc:sldMkLst>
        <pc:spChg chg="mod">
          <ac:chgData name="Amit Rana" userId="8f571a18beb78cba" providerId="LiveId" clId="{F52FC7AF-B772-45BB-A7A7-FDEB07A23800}" dt="2019-12-29T06:24:22.828" v="4" actId="1076"/>
          <ac:spMkLst>
            <pc:docMk/>
            <pc:sldMk cId="4139167593" sldId="551"/>
            <ac:spMk id="3" creationId="{A0B07FAA-D451-48CB-A2DF-2DF74DEFD772}"/>
          </ac:spMkLst>
        </pc:spChg>
      </pc:sldChg>
      <pc:sldChg chg="modSp">
        <pc:chgData name="Amit Rana" userId="8f571a18beb78cba" providerId="LiveId" clId="{F52FC7AF-B772-45BB-A7A7-FDEB07A23800}" dt="2019-12-29T06:25:47.115" v="20" actId="1076"/>
        <pc:sldMkLst>
          <pc:docMk/>
          <pc:sldMk cId="946818195" sldId="555"/>
        </pc:sldMkLst>
        <pc:spChg chg="mod">
          <ac:chgData name="Amit Rana" userId="8f571a18beb78cba" providerId="LiveId" clId="{F52FC7AF-B772-45BB-A7A7-FDEB07A23800}" dt="2019-12-29T06:25:47.115" v="20" actId="1076"/>
          <ac:spMkLst>
            <pc:docMk/>
            <pc:sldMk cId="946818195" sldId="555"/>
            <ac:spMk id="23" creationId="{19A9B98D-49A0-45F5-A2E0-67A5B60FB6E0}"/>
          </ac:spMkLst>
        </pc:spChg>
      </pc:sldChg>
      <pc:sldChg chg="delSp modSp">
        <pc:chgData name="Amit Rana" userId="8f571a18beb78cba" providerId="LiveId" clId="{F52FC7AF-B772-45BB-A7A7-FDEB07A23800}" dt="2019-12-29T07:49:56.255" v="40" actId="478"/>
        <pc:sldMkLst>
          <pc:docMk/>
          <pc:sldMk cId="2696483413" sldId="556"/>
        </pc:sldMkLst>
        <pc:spChg chg="mod">
          <ac:chgData name="Amit Rana" userId="8f571a18beb78cba" providerId="LiveId" clId="{F52FC7AF-B772-45BB-A7A7-FDEB07A23800}" dt="2019-12-29T06:25:53.876" v="21" actId="1076"/>
          <ac:spMkLst>
            <pc:docMk/>
            <pc:sldMk cId="2696483413" sldId="556"/>
            <ac:spMk id="4" creationId="{EE331379-2975-4E1B-A8D9-BD4CCE558062}"/>
          </ac:spMkLst>
        </pc:spChg>
        <pc:spChg chg="del">
          <ac:chgData name="Amit Rana" userId="8f571a18beb78cba" providerId="LiveId" clId="{F52FC7AF-B772-45BB-A7A7-FDEB07A23800}" dt="2019-12-29T07:49:56.255" v="40" actId="478"/>
          <ac:spMkLst>
            <pc:docMk/>
            <pc:sldMk cId="2696483413" sldId="556"/>
            <ac:spMk id="16" creationId="{223A263B-2F70-4D9B-B71A-9468ECCEBCF8}"/>
          </ac:spMkLst>
        </pc:spChg>
      </pc:sldChg>
      <pc:sldChg chg="modSp">
        <pc:chgData name="Amit Rana" userId="8f571a18beb78cba" providerId="LiveId" clId="{F52FC7AF-B772-45BB-A7A7-FDEB07A23800}" dt="2019-12-29T06:26:07.229" v="22" actId="1076"/>
        <pc:sldMkLst>
          <pc:docMk/>
          <pc:sldMk cId="952391993" sldId="568"/>
        </pc:sldMkLst>
        <pc:spChg chg="mod">
          <ac:chgData name="Amit Rana" userId="8f571a18beb78cba" providerId="LiveId" clId="{F52FC7AF-B772-45BB-A7A7-FDEB07A23800}" dt="2019-12-29T06:26:07.229" v="22" actId="1076"/>
          <ac:spMkLst>
            <pc:docMk/>
            <pc:sldMk cId="952391993" sldId="568"/>
            <ac:spMk id="14" creationId="{1D01D1AC-AA01-434D-BE7D-A458FD7CF504}"/>
          </ac:spMkLst>
        </pc:spChg>
        <pc:grpChg chg="mod">
          <ac:chgData name="Amit Rana" userId="8f571a18beb78cba" providerId="LiveId" clId="{F52FC7AF-B772-45BB-A7A7-FDEB07A23800}" dt="2019-12-29T06:26:07.229" v="22" actId="1076"/>
          <ac:grpSpMkLst>
            <pc:docMk/>
            <pc:sldMk cId="952391993" sldId="568"/>
            <ac:grpSpMk id="4" creationId="{8BCC1D8A-17E8-4303-AF3F-1C2B72B7BB94}"/>
          </ac:grpSpMkLst>
        </pc:grpChg>
      </pc:sldChg>
      <pc:sldChg chg="modSp">
        <pc:chgData name="Amit Rana" userId="8f571a18beb78cba" providerId="LiveId" clId="{F52FC7AF-B772-45BB-A7A7-FDEB07A23800}" dt="2019-12-29T06:24:44.308" v="8" actId="1076"/>
        <pc:sldMkLst>
          <pc:docMk/>
          <pc:sldMk cId="1338733721" sldId="572"/>
        </pc:sldMkLst>
        <pc:spChg chg="mod">
          <ac:chgData name="Amit Rana" userId="8f571a18beb78cba" providerId="LiveId" clId="{F52FC7AF-B772-45BB-A7A7-FDEB07A23800}" dt="2019-12-29T06:24:44.308" v="8" actId="1076"/>
          <ac:spMkLst>
            <pc:docMk/>
            <pc:sldMk cId="1338733721" sldId="572"/>
            <ac:spMk id="3" creationId="{64A728C8-C9FE-4C33-8F97-7458E2CE42B4}"/>
          </ac:spMkLst>
        </pc:spChg>
      </pc:sldChg>
      <pc:sldChg chg="modSp">
        <pc:chgData name="Amit Rana" userId="8f571a18beb78cba" providerId="LiveId" clId="{F52FC7AF-B772-45BB-A7A7-FDEB07A23800}" dt="2019-12-29T06:24:37.844" v="7" actId="1076"/>
        <pc:sldMkLst>
          <pc:docMk/>
          <pc:sldMk cId="1025611511" sldId="700"/>
        </pc:sldMkLst>
        <pc:spChg chg="mod">
          <ac:chgData name="Amit Rana" userId="8f571a18beb78cba" providerId="LiveId" clId="{F52FC7AF-B772-45BB-A7A7-FDEB07A23800}" dt="2019-12-29T06:24:37.844" v="7" actId="1076"/>
          <ac:spMkLst>
            <pc:docMk/>
            <pc:sldMk cId="1025611511" sldId="700"/>
            <ac:spMk id="44" creationId="{29E6AD27-9DC8-4330-A5D8-DD96C58591D1}"/>
          </ac:spMkLst>
        </pc:spChg>
      </pc:sldChg>
      <pc:sldChg chg="modSp">
        <pc:chgData name="Amit Rana" userId="8f571a18beb78cba" providerId="LiveId" clId="{F52FC7AF-B772-45BB-A7A7-FDEB07A23800}" dt="2019-12-29T07:10:59.304" v="39" actId="1076"/>
        <pc:sldMkLst>
          <pc:docMk/>
          <pc:sldMk cId="3283137278" sldId="703"/>
        </pc:sldMkLst>
        <pc:picChg chg="mod">
          <ac:chgData name="Amit Rana" userId="8f571a18beb78cba" providerId="LiveId" clId="{F52FC7AF-B772-45BB-A7A7-FDEB07A23800}" dt="2019-12-29T07:10:59.304" v="39" actId="1076"/>
          <ac:picMkLst>
            <pc:docMk/>
            <pc:sldMk cId="3283137278" sldId="703"/>
            <ac:picMk id="23" creationId="{E882F38C-85C3-47C5-8B67-8F2AA5533DE2}"/>
          </ac:picMkLst>
        </pc:picChg>
      </pc:sldChg>
      <pc:sldChg chg="addSp delSp modSp">
        <pc:chgData name="Amit Rana" userId="8f571a18beb78cba" providerId="LiveId" clId="{F52FC7AF-B772-45BB-A7A7-FDEB07A23800}" dt="2019-12-29T06:25:05.990" v="11" actId="478"/>
        <pc:sldMkLst>
          <pc:docMk/>
          <pc:sldMk cId="4143804339" sldId="704"/>
        </pc:sldMkLst>
        <pc:spChg chg="mod">
          <ac:chgData name="Amit Rana" userId="8f571a18beb78cba" providerId="LiveId" clId="{F52FC7AF-B772-45BB-A7A7-FDEB07A23800}" dt="2019-12-29T06:25:01.301" v="10" actId="27636"/>
          <ac:spMkLst>
            <pc:docMk/>
            <pc:sldMk cId="4143804339" sldId="704"/>
            <ac:spMk id="2" creationId="{00000000-0000-0000-0000-000000000000}"/>
          </ac:spMkLst>
        </pc:spChg>
        <pc:spChg chg="add del mod">
          <ac:chgData name="Amit Rana" userId="8f571a18beb78cba" providerId="LiveId" clId="{F52FC7AF-B772-45BB-A7A7-FDEB07A23800}" dt="2019-12-29T06:25:05.990" v="11" actId="478"/>
          <ac:spMkLst>
            <pc:docMk/>
            <pc:sldMk cId="4143804339" sldId="704"/>
            <ac:spMk id="9" creationId="{5399920D-8107-4EB0-A8FD-CAA705943C7F}"/>
          </ac:spMkLst>
        </pc:spChg>
      </pc:sldChg>
      <pc:sldChg chg="modSp">
        <pc:chgData name="Amit Rana" userId="8f571a18beb78cba" providerId="LiveId" clId="{F52FC7AF-B772-45BB-A7A7-FDEB07A23800}" dt="2019-12-29T06:40:08.219" v="38" actId="14100"/>
        <pc:sldMkLst>
          <pc:docMk/>
          <pc:sldMk cId="2221123398" sldId="1223"/>
        </pc:sldMkLst>
        <pc:picChg chg="mod">
          <ac:chgData name="Amit Rana" userId="8f571a18beb78cba" providerId="LiveId" clId="{F52FC7AF-B772-45BB-A7A7-FDEB07A23800}" dt="2019-12-29T06:40:08.219" v="38" actId="14100"/>
          <ac:picMkLst>
            <pc:docMk/>
            <pc:sldMk cId="2221123398" sldId="1223"/>
            <ac:picMk id="4" creationId="{EB3A7384-C5E8-43C5-A4F6-42B5AB87735A}"/>
          </ac:picMkLst>
        </pc:picChg>
      </pc:sldChg>
      <pc:sldChg chg="modSp">
        <pc:chgData name="Amit Rana" userId="8f571a18beb78cba" providerId="LiveId" clId="{F52FC7AF-B772-45BB-A7A7-FDEB07A23800}" dt="2019-12-29T06:24:07.988" v="1" actId="1036"/>
        <pc:sldMkLst>
          <pc:docMk/>
          <pc:sldMk cId="2190260517" sldId="1225"/>
        </pc:sldMkLst>
        <pc:spChg chg="mod">
          <ac:chgData name="Amit Rana" userId="8f571a18beb78cba" providerId="LiveId" clId="{F52FC7AF-B772-45BB-A7A7-FDEB07A23800}" dt="2019-12-29T06:24:07.988" v="1" actId="1036"/>
          <ac:spMkLst>
            <pc:docMk/>
            <pc:sldMk cId="2190260517" sldId="1225"/>
            <ac:spMk id="9" creationId="{F759B114-D6D6-4BA8-B664-46671D0F85BC}"/>
          </ac:spMkLst>
        </pc:spChg>
      </pc:sldChg>
      <pc:sldChg chg="modSp">
        <pc:chgData name="Amit Rana" userId="8f571a18beb78cba" providerId="LiveId" clId="{F52FC7AF-B772-45BB-A7A7-FDEB07A23800}" dt="2019-12-29T06:24:15.868" v="3" actId="1076"/>
        <pc:sldMkLst>
          <pc:docMk/>
          <pc:sldMk cId="2055565687" sldId="1227"/>
        </pc:sldMkLst>
        <pc:spChg chg="mod">
          <ac:chgData name="Amit Rana" userId="8f571a18beb78cba" providerId="LiveId" clId="{F52FC7AF-B772-45BB-A7A7-FDEB07A23800}" dt="2019-12-29T06:24:15.868" v="3" actId="1076"/>
          <ac:spMkLst>
            <pc:docMk/>
            <pc:sldMk cId="2055565687" sldId="1227"/>
            <ac:spMk id="9" creationId="{F759B114-D6D6-4BA8-B664-46671D0F85BC}"/>
          </ac:spMkLst>
        </pc:spChg>
        <pc:picChg chg="mod">
          <ac:chgData name="Amit Rana" userId="8f571a18beb78cba" providerId="LiveId" clId="{F52FC7AF-B772-45BB-A7A7-FDEB07A23800}" dt="2019-12-29T06:24:14.084" v="2" actId="1076"/>
          <ac:picMkLst>
            <pc:docMk/>
            <pc:sldMk cId="2055565687" sldId="1227"/>
            <ac:picMk id="3" creationId="{9846FD57-F269-4E54-A715-6720E929F8D8}"/>
          </ac:picMkLst>
        </pc:picChg>
      </pc:sldChg>
      <pc:sldChg chg="modSp">
        <pc:chgData name="Amit Rana" userId="8f571a18beb78cba" providerId="LiveId" clId="{F52FC7AF-B772-45BB-A7A7-FDEB07A23800}" dt="2019-12-29T06:24:30.220" v="6" actId="1076"/>
        <pc:sldMkLst>
          <pc:docMk/>
          <pc:sldMk cId="3597772513" sldId="1229"/>
        </pc:sldMkLst>
        <pc:spChg chg="mod">
          <ac:chgData name="Amit Rana" userId="8f571a18beb78cba" providerId="LiveId" clId="{F52FC7AF-B772-45BB-A7A7-FDEB07A23800}" dt="2019-12-29T06:24:30.220" v="6" actId="1076"/>
          <ac:spMkLst>
            <pc:docMk/>
            <pc:sldMk cId="3597772513" sldId="1229"/>
            <ac:spMk id="32" creationId="{B6DE7A7C-BEF4-479D-99B3-B31426F791ED}"/>
          </ac:spMkLst>
        </pc:spChg>
      </pc:sldChg>
      <pc:sldChg chg="modSp">
        <pc:chgData name="Amit Rana" userId="8f571a18beb78cba" providerId="LiveId" clId="{F52FC7AF-B772-45BB-A7A7-FDEB07A23800}" dt="2019-12-29T06:25:43.525" v="19" actId="1076"/>
        <pc:sldMkLst>
          <pc:docMk/>
          <pc:sldMk cId="2467855363" sldId="1234"/>
        </pc:sldMkLst>
        <pc:spChg chg="mod">
          <ac:chgData name="Amit Rana" userId="8f571a18beb78cba" providerId="LiveId" clId="{F52FC7AF-B772-45BB-A7A7-FDEB07A23800}" dt="2019-12-29T06:25:43.525" v="19" actId="1076"/>
          <ac:spMkLst>
            <pc:docMk/>
            <pc:sldMk cId="2467855363" sldId="1234"/>
            <ac:spMk id="4" creationId="{9DDA7AAD-5FDE-4176-91E0-B9BB0A1C709E}"/>
          </ac:spMkLst>
        </pc:spChg>
      </pc:sldChg>
      <pc:sldChg chg="modSp">
        <pc:chgData name="Amit Rana" userId="8f571a18beb78cba" providerId="LiveId" clId="{F52FC7AF-B772-45BB-A7A7-FDEB07A23800}" dt="2019-12-29T06:24:26.812" v="5" actId="1076"/>
        <pc:sldMkLst>
          <pc:docMk/>
          <pc:sldMk cId="208507198" sldId="1243"/>
        </pc:sldMkLst>
        <pc:spChg chg="mod">
          <ac:chgData name="Amit Rana" userId="8f571a18beb78cba" providerId="LiveId" clId="{F52FC7AF-B772-45BB-A7A7-FDEB07A23800}" dt="2019-12-29T06:24:26.812" v="5" actId="1076"/>
          <ac:spMkLst>
            <pc:docMk/>
            <pc:sldMk cId="208507198" sldId="1243"/>
            <ac:spMk id="32" creationId="{B6DE7A7C-BEF4-479D-99B3-B31426F791ED}"/>
          </ac:spMkLst>
        </pc:spChg>
      </pc:sldChg>
      <pc:sldChg chg="addSp delSp modSp add">
        <pc:chgData name="Amit Rana" userId="8f571a18beb78cba" providerId="LiveId" clId="{F52FC7AF-B772-45BB-A7A7-FDEB07A23800}" dt="2019-12-29T06:26:18.888" v="33" actId="20577"/>
        <pc:sldMkLst>
          <pc:docMk/>
          <pc:sldMk cId="1068148956" sldId="1244"/>
        </pc:sldMkLst>
        <pc:spChg chg="del">
          <ac:chgData name="Amit Rana" userId="8f571a18beb78cba" providerId="LiveId" clId="{F52FC7AF-B772-45BB-A7A7-FDEB07A23800}" dt="2019-12-29T06:26:16.820" v="24"/>
          <ac:spMkLst>
            <pc:docMk/>
            <pc:sldMk cId="1068148956" sldId="1244"/>
            <ac:spMk id="2" creationId="{8013EDD5-E003-4824-A60E-566CC2474897}"/>
          </ac:spMkLst>
        </pc:spChg>
        <pc:spChg chg="del">
          <ac:chgData name="Amit Rana" userId="8f571a18beb78cba" providerId="LiveId" clId="{F52FC7AF-B772-45BB-A7A7-FDEB07A23800}" dt="2019-12-29T06:26:16.820" v="24"/>
          <ac:spMkLst>
            <pc:docMk/>
            <pc:sldMk cId="1068148956" sldId="1244"/>
            <ac:spMk id="3" creationId="{87D584E0-CB7C-4AAE-8260-524220738965}"/>
          </ac:spMkLst>
        </pc:spChg>
        <pc:spChg chg="add mod">
          <ac:chgData name="Amit Rana" userId="8f571a18beb78cba" providerId="LiveId" clId="{F52FC7AF-B772-45BB-A7A7-FDEB07A23800}" dt="2019-12-29T06:26:18.888" v="33" actId="20577"/>
          <ac:spMkLst>
            <pc:docMk/>
            <pc:sldMk cId="1068148956" sldId="1244"/>
            <ac:spMk id="4" creationId="{9FACD032-4726-4E8C-97FA-F58A9A8610E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D94DF-6632-43F5-AC36-DA690E2CBABB}" type="datetimeFigureOut">
              <a:rPr lang="en-IN" smtClean="0"/>
              <a:t>12/29/2019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2B3C4-8ED8-43DF-BC66-D55452D454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89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ill Sans" panose="020B0702020104020203" pitchFamily="34" charset="0"/>
              </a:rPr>
              <a:t>&lt;Course name&gt;   1 - </a:t>
            </a:r>
            <a:fld id="{7C951E65-0BAA-4B24-AD87-683F8269D8DB}" type="slidenum">
              <a:rPr lang="en-US" smtClean="0">
                <a:latin typeface="Gill Sans" panose="020B0702020104020203" pitchFamily="34" charset="0"/>
              </a:rPr>
              <a:pPr>
                <a:defRPr/>
              </a:pPr>
              <a:t>23</a:t>
            </a:fld>
            <a:endParaRPr lang="en-US" dirty="0">
              <a:latin typeface="Gill Sans" panose="020B07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05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ill Sans" panose="020B0702020104020203" pitchFamily="34" charset="0"/>
              </a:rPr>
              <a:t>&lt;Course name&gt;   1 - </a:t>
            </a:r>
            <a:fld id="{7C951E65-0BAA-4B24-AD87-683F8269D8DB}" type="slidenum">
              <a:rPr lang="en-US" smtClean="0">
                <a:latin typeface="Gill Sans" panose="020B0702020104020203" pitchFamily="34" charset="0"/>
              </a:rPr>
              <a:pPr>
                <a:defRPr/>
              </a:pPr>
              <a:t>24</a:t>
            </a:fld>
            <a:endParaRPr lang="en-US" dirty="0">
              <a:latin typeface="Gill Sans" panose="020B07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48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96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7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71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9475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 and Alph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" y="1160661"/>
            <a:ext cx="10948416" cy="1788287"/>
          </a:xfrm>
        </p:spPr>
        <p:txBody>
          <a:bodyPr/>
          <a:lstStyle>
            <a:lvl1pPr>
              <a:defRPr sz="1867"/>
            </a:lvl1pPr>
            <a:lvl2pPr>
              <a:buFont typeface="+mj-lt"/>
              <a:buAutoNum type="arabicPeriod"/>
              <a:defRPr sz="1867"/>
            </a:lvl2pPr>
            <a:lvl3pPr marL="1280128" indent="-365751">
              <a:buFont typeface="+mj-lt"/>
              <a:buAutoNum type="alphaLcPeriod"/>
              <a:defRPr sz="1867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153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2438400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1"/>
            <a:ext cx="2438400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1"/>
            <a:ext cx="2438400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1"/>
            <a:ext cx="2438400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2" indent="-152392">
              <a:buFont typeface="Arial" panose="020B0604020202020204" pitchFamily="34" charset="0"/>
              <a:buChar char="•"/>
              <a:defRPr sz="1400"/>
            </a:lvl2pPr>
            <a:lvl3pPr marL="304784" indent="-152392">
              <a:defRPr sz="1400"/>
            </a:lvl3pPr>
            <a:lvl4pPr marL="533373" indent="-228589">
              <a:defRPr sz="1400"/>
            </a:lvl4pPr>
            <a:lvl5pPr marL="761962" indent="-228589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2" indent="-152392">
              <a:buFont typeface="Arial" panose="020B0604020202020204" pitchFamily="34" charset="0"/>
              <a:buChar char="•"/>
              <a:defRPr sz="1400"/>
            </a:lvl2pPr>
            <a:lvl3pPr marL="304784" indent="-152392">
              <a:defRPr sz="1400"/>
            </a:lvl3pPr>
            <a:lvl4pPr marL="533373" indent="-228589">
              <a:defRPr sz="1400"/>
            </a:lvl4pPr>
            <a:lvl5pPr marL="761962" indent="-228589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2" indent="-152392">
              <a:buFont typeface="Arial" panose="020B0604020202020204" pitchFamily="34" charset="0"/>
              <a:buChar char="•"/>
              <a:defRPr sz="1400"/>
            </a:lvl2pPr>
            <a:lvl3pPr marL="304784" indent="-152392">
              <a:defRPr sz="1400"/>
            </a:lvl3pPr>
            <a:lvl4pPr marL="533373" indent="-228589">
              <a:defRPr sz="1400"/>
            </a:lvl4pPr>
            <a:lvl5pPr marL="761962" indent="-228589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2" indent="-152392">
              <a:buFont typeface="Arial" panose="020B0604020202020204" pitchFamily="34" charset="0"/>
              <a:buChar char="•"/>
              <a:defRPr sz="1400"/>
            </a:lvl2pPr>
            <a:lvl3pPr marL="304784" indent="-152392">
              <a:defRPr sz="1400"/>
            </a:lvl3pPr>
            <a:lvl4pPr marL="533373" indent="-228589">
              <a:defRPr sz="1400"/>
            </a:lvl4pPr>
            <a:lvl5pPr marL="761962" indent="-228589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74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_PlaceholderTitle"/>
          <p:cNvSpPr>
            <a:spLocks noGrp="1" noChangeArrowheads="1"/>
          </p:cNvSpPr>
          <p:nvPr>
            <p:ph type="title"/>
          </p:nvPr>
        </p:nvSpPr>
        <p:spPr bwMode="auto">
          <a:xfrm>
            <a:off x="622300" y="457202"/>
            <a:ext cx="10947400" cy="49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6930" tIns="16930" rIns="16930" bIns="16930" numCol="1" anchor="t" anchorCtr="0" compatLnSpc="1">
            <a:prstTxWarp prst="textNoShape">
              <a:avLst/>
            </a:prstTxWarp>
          </a:bodyPr>
          <a:lstStyle>
            <a:lvl1pPr>
              <a:defRPr sz="3200" i="1">
                <a:solidFill>
                  <a:srgbClr val="095A8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8458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5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2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47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5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6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2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6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alphansotech.com/wp-content/uploads/2015/12/iBeacon-1.jpg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09C7A-6814-465A-B020-FB2DF0BA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E96A8-E2EC-4579-BEDE-23269AD9F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N" sz="4100"/>
              <a:t>Communication Protocols in IoT</a:t>
            </a:r>
            <a:endParaRPr lang="en-IN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A8845-5620-4300-8A52-B7183B9F02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IN" sz="2000"/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88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Things-to-Internet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DE7A7C-BEF4-479D-99B3-B31426F791ED}"/>
              </a:ext>
            </a:extLst>
          </p:cNvPr>
          <p:cNvSpPr/>
          <p:nvPr/>
        </p:nvSpPr>
        <p:spPr>
          <a:xfrm>
            <a:off x="554364" y="1792236"/>
            <a:ext cx="10799436" cy="379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Things-to-Internet</a:t>
            </a:r>
            <a:r>
              <a:rPr lang="en-IN" sz="1867" i="1" dirty="0">
                <a:solidFill>
                  <a:srgbClr val="095A82"/>
                </a:solidFill>
                <a:latin typeface="Gill Sans"/>
              </a:rPr>
              <a:t> connection can be a direct connection or via proxy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A41D2-CB2B-4BE0-A5F2-BFAA051D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53" y="2653096"/>
            <a:ext cx="11569700" cy="25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Things-to-Internet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DE7A7C-BEF4-479D-99B3-B31426F791ED}"/>
              </a:ext>
            </a:extLst>
          </p:cNvPr>
          <p:cNvSpPr/>
          <p:nvPr/>
        </p:nvSpPr>
        <p:spPr>
          <a:xfrm>
            <a:off x="622299" y="1606234"/>
            <a:ext cx="10799436" cy="379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Things-to-Internet</a:t>
            </a:r>
            <a:r>
              <a:rPr lang="en-IN" sz="1867" i="1" dirty="0">
                <a:solidFill>
                  <a:srgbClr val="095A82"/>
                </a:solidFill>
                <a:latin typeface="Gill Sans"/>
              </a:rPr>
              <a:t> connection can be a direct connection or via proxy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EDFCCF-26A3-4EBA-AD45-14D5FA703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2372883"/>
            <a:ext cx="3603512" cy="2407631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1176B-0233-49AE-AC88-723CC8427F59}"/>
              </a:ext>
            </a:extLst>
          </p:cNvPr>
          <p:cNvSpPr txBox="1"/>
          <p:nvPr/>
        </p:nvSpPr>
        <p:spPr>
          <a:xfrm>
            <a:off x="622299" y="5257231"/>
            <a:ext cx="403354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67" dirty="0"/>
              <a:t>Direct connection to internet with </a:t>
            </a:r>
            <a:br>
              <a:rPr lang="en-IN" sz="1867" dirty="0"/>
            </a:br>
            <a:r>
              <a:rPr lang="en-IN" sz="1867" dirty="0"/>
              <a:t>LAN or WIFI</a:t>
            </a:r>
          </a:p>
        </p:txBody>
      </p:sp>
      <p:pic>
        <p:nvPicPr>
          <p:cNvPr id="40" name="Picture 39" descr="A circuit board&#10;&#10;Description generated with very high confidence">
            <a:extLst>
              <a:ext uri="{FF2B5EF4-FFF2-40B4-BE49-F238E27FC236}">
                <a16:creationId xmlns:a16="http://schemas.microsoft.com/office/drawing/2014/main" id="{F94ADF72-C213-41BA-B160-45FE12DB4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3317" r="5334" b="4975"/>
          <a:stretch/>
        </p:blipFill>
        <p:spPr>
          <a:xfrm>
            <a:off x="8496267" y="2372884"/>
            <a:ext cx="2779532" cy="240762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55F390-1CBA-4E1D-9C5F-D77BD4F6D7D7}"/>
              </a:ext>
            </a:extLst>
          </p:cNvPr>
          <p:cNvSpPr txBox="1"/>
          <p:nvPr/>
        </p:nvSpPr>
        <p:spPr>
          <a:xfrm>
            <a:off x="7869262" y="5174844"/>
            <a:ext cx="403354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67" dirty="0"/>
              <a:t>Connection to internet via Proxy</a:t>
            </a:r>
            <a:br>
              <a:rPr lang="en-IN" sz="1867" dirty="0"/>
            </a:br>
            <a:r>
              <a:rPr lang="en-IN" sz="1867" dirty="0"/>
              <a:t> (i.e. RaspberryPi)</a:t>
            </a:r>
          </a:p>
        </p:txBody>
      </p:sp>
    </p:spTree>
    <p:extLst>
      <p:ext uri="{BB962C8B-B14F-4D97-AF65-F5344CB8AC3E}">
        <p14:creationId xmlns:p14="http://schemas.microsoft.com/office/powerpoint/2010/main" val="3597772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IoT Communication Requirements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17A32-532E-4690-B541-EBC9E97F0EFD}"/>
              </a:ext>
            </a:extLst>
          </p:cNvPr>
          <p:cNvGrpSpPr/>
          <p:nvPr/>
        </p:nvGrpSpPr>
        <p:grpSpPr>
          <a:xfrm>
            <a:off x="3311689" y="2402260"/>
            <a:ext cx="5568619" cy="2954976"/>
            <a:chOff x="2987824" y="1901246"/>
            <a:chExt cx="5098776" cy="2628609"/>
          </a:xfrm>
        </p:grpSpPr>
        <p:sp>
          <p:nvSpPr>
            <p:cNvPr id="25" name="Rectangle 24"/>
            <p:cNvSpPr/>
            <p:nvPr/>
          </p:nvSpPr>
          <p:spPr>
            <a:xfrm>
              <a:off x="3658108" y="2623801"/>
              <a:ext cx="555125" cy="5551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658108" y="3177304"/>
              <a:ext cx="555125" cy="5551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Freeform 27"/>
            <p:cNvSpPr>
              <a:spLocks noEditPoints="1"/>
            </p:cNvSpPr>
            <p:nvPr/>
          </p:nvSpPr>
          <p:spPr bwMode="auto">
            <a:xfrm>
              <a:off x="3781184" y="3334640"/>
              <a:ext cx="308972" cy="240452"/>
            </a:xfrm>
            <a:custGeom>
              <a:avLst/>
              <a:gdLst>
                <a:gd name="T0" fmla="*/ 249 w 416"/>
                <a:gd name="T1" fmla="*/ 0 h 324"/>
                <a:gd name="T2" fmla="*/ 138 w 416"/>
                <a:gd name="T3" fmla="*/ 45 h 324"/>
                <a:gd name="T4" fmla="*/ 0 w 416"/>
                <a:gd name="T5" fmla="*/ 186 h 324"/>
                <a:gd name="T6" fmla="*/ 185 w 416"/>
                <a:gd name="T7" fmla="*/ 266 h 324"/>
                <a:gd name="T8" fmla="*/ 205 w 416"/>
                <a:gd name="T9" fmla="*/ 324 h 324"/>
                <a:gd name="T10" fmla="*/ 339 w 416"/>
                <a:gd name="T11" fmla="*/ 304 h 324"/>
                <a:gd name="T12" fmla="*/ 345 w 416"/>
                <a:gd name="T13" fmla="*/ 266 h 324"/>
                <a:gd name="T14" fmla="*/ 354 w 416"/>
                <a:gd name="T15" fmla="*/ 108 h 324"/>
                <a:gd name="T16" fmla="*/ 318 w 416"/>
                <a:gd name="T17" fmla="*/ 314 h 324"/>
                <a:gd name="T18" fmla="*/ 195 w 416"/>
                <a:gd name="T19" fmla="*/ 304 h 324"/>
                <a:gd name="T20" fmla="*/ 205 w 416"/>
                <a:gd name="T21" fmla="*/ 203 h 324"/>
                <a:gd name="T22" fmla="*/ 329 w 416"/>
                <a:gd name="T23" fmla="*/ 214 h 324"/>
                <a:gd name="T24" fmla="*/ 219 w 416"/>
                <a:gd name="T25" fmla="*/ 194 h 324"/>
                <a:gd name="T26" fmla="*/ 262 w 416"/>
                <a:gd name="T27" fmla="*/ 129 h 324"/>
                <a:gd name="T28" fmla="*/ 304 w 416"/>
                <a:gd name="T29" fmla="*/ 194 h 324"/>
                <a:gd name="T30" fmla="*/ 344 w 416"/>
                <a:gd name="T31" fmla="*/ 257 h 324"/>
                <a:gd name="T32" fmla="*/ 339 w 416"/>
                <a:gd name="T33" fmla="*/ 214 h 324"/>
                <a:gd name="T34" fmla="*/ 314 w 416"/>
                <a:gd name="T35" fmla="*/ 194 h 324"/>
                <a:gd name="T36" fmla="*/ 262 w 416"/>
                <a:gd name="T37" fmla="*/ 120 h 324"/>
                <a:gd name="T38" fmla="*/ 210 w 416"/>
                <a:gd name="T39" fmla="*/ 194 h 324"/>
                <a:gd name="T40" fmla="*/ 185 w 416"/>
                <a:gd name="T41" fmla="*/ 214 h 324"/>
                <a:gd name="T42" fmla="*/ 77 w 416"/>
                <a:gd name="T43" fmla="*/ 257 h 324"/>
                <a:gd name="T44" fmla="*/ 76 w 416"/>
                <a:gd name="T45" fmla="*/ 115 h 324"/>
                <a:gd name="T46" fmla="*/ 138 w 416"/>
                <a:gd name="T47" fmla="*/ 54 h 324"/>
                <a:gd name="T48" fmla="*/ 167 w 416"/>
                <a:gd name="T49" fmla="*/ 57 h 324"/>
                <a:gd name="T50" fmla="*/ 345 w 416"/>
                <a:gd name="T51" fmla="*/ 112 h 324"/>
                <a:gd name="T52" fmla="*/ 407 w 416"/>
                <a:gd name="T53" fmla="*/ 186 h 324"/>
                <a:gd name="T54" fmla="*/ 262 w 416"/>
                <a:gd name="T55" fmla="*/ 237 h 324"/>
                <a:gd name="T56" fmla="*/ 257 w 416"/>
                <a:gd name="T57" fmla="*/ 261 h 324"/>
                <a:gd name="T58" fmla="*/ 262 w 416"/>
                <a:gd name="T59" fmla="*/ 279 h 324"/>
                <a:gd name="T60" fmla="*/ 267 w 416"/>
                <a:gd name="T61" fmla="*/ 261 h 324"/>
                <a:gd name="T62" fmla="*/ 262 w 416"/>
                <a:gd name="T63" fmla="*/ 237 h 324"/>
                <a:gd name="T64" fmla="*/ 259 w 416"/>
                <a:gd name="T65" fmla="*/ 249 h 324"/>
                <a:gd name="T66" fmla="*/ 265 w 416"/>
                <a:gd name="T67" fmla="*/ 24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6" h="324">
                  <a:moveTo>
                    <a:pt x="354" y="108"/>
                  </a:moveTo>
                  <a:cubicBezTo>
                    <a:pt x="350" y="48"/>
                    <a:pt x="304" y="0"/>
                    <a:pt x="249" y="0"/>
                  </a:cubicBezTo>
                  <a:cubicBezTo>
                    <a:pt x="213" y="0"/>
                    <a:pt x="182" y="18"/>
                    <a:pt x="161" y="49"/>
                  </a:cubicBezTo>
                  <a:cubicBezTo>
                    <a:pt x="153" y="46"/>
                    <a:pt x="146" y="45"/>
                    <a:pt x="138" y="45"/>
                  </a:cubicBezTo>
                  <a:cubicBezTo>
                    <a:pt x="102" y="45"/>
                    <a:pt x="73" y="71"/>
                    <a:pt x="71" y="106"/>
                  </a:cubicBezTo>
                  <a:cubicBezTo>
                    <a:pt x="32" y="110"/>
                    <a:pt x="0" y="145"/>
                    <a:pt x="0" y="186"/>
                  </a:cubicBezTo>
                  <a:cubicBezTo>
                    <a:pt x="0" y="231"/>
                    <a:pt x="34" y="266"/>
                    <a:pt x="77" y="266"/>
                  </a:cubicBezTo>
                  <a:cubicBezTo>
                    <a:pt x="185" y="266"/>
                    <a:pt x="185" y="266"/>
                    <a:pt x="185" y="266"/>
                  </a:cubicBezTo>
                  <a:cubicBezTo>
                    <a:pt x="185" y="304"/>
                    <a:pt x="185" y="304"/>
                    <a:pt x="185" y="304"/>
                  </a:cubicBezTo>
                  <a:cubicBezTo>
                    <a:pt x="185" y="315"/>
                    <a:pt x="194" y="324"/>
                    <a:pt x="205" y="324"/>
                  </a:cubicBezTo>
                  <a:cubicBezTo>
                    <a:pt x="318" y="324"/>
                    <a:pt x="318" y="324"/>
                    <a:pt x="318" y="324"/>
                  </a:cubicBezTo>
                  <a:cubicBezTo>
                    <a:pt x="330" y="324"/>
                    <a:pt x="339" y="315"/>
                    <a:pt x="339" y="304"/>
                  </a:cubicBezTo>
                  <a:cubicBezTo>
                    <a:pt x="339" y="266"/>
                    <a:pt x="339" y="266"/>
                    <a:pt x="339" y="266"/>
                  </a:cubicBezTo>
                  <a:cubicBezTo>
                    <a:pt x="345" y="266"/>
                    <a:pt x="345" y="266"/>
                    <a:pt x="345" y="266"/>
                  </a:cubicBezTo>
                  <a:cubicBezTo>
                    <a:pt x="384" y="264"/>
                    <a:pt x="416" y="228"/>
                    <a:pt x="416" y="186"/>
                  </a:cubicBezTo>
                  <a:cubicBezTo>
                    <a:pt x="416" y="147"/>
                    <a:pt x="390" y="115"/>
                    <a:pt x="354" y="108"/>
                  </a:cubicBezTo>
                  <a:close/>
                  <a:moveTo>
                    <a:pt x="329" y="304"/>
                  </a:moveTo>
                  <a:cubicBezTo>
                    <a:pt x="329" y="309"/>
                    <a:pt x="324" y="314"/>
                    <a:pt x="318" y="314"/>
                  </a:cubicBezTo>
                  <a:cubicBezTo>
                    <a:pt x="205" y="314"/>
                    <a:pt x="205" y="314"/>
                    <a:pt x="205" y="314"/>
                  </a:cubicBezTo>
                  <a:cubicBezTo>
                    <a:pt x="200" y="314"/>
                    <a:pt x="195" y="309"/>
                    <a:pt x="195" y="304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195" y="208"/>
                    <a:pt x="200" y="203"/>
                    <a:pt x="205" y="203"/>
                  </a:cubicBezTo>
                  <a:cubicBezTo>
                    <a:pt x="318" y="203"/>
                    <a:pt x="318" y="203"/>
                    <a:pt x="318" y="203"/>
                  </a:cubicBezTo>
                  <a:cubicBezTo>
                    <a:pt x="324" y="203"/>
                    <a:pt x="329" y="208"/>
                    <a:pt x="329" y="214"/>
                  </a:cubicBezTo>
                  <a:lnTo>
                    <a:pt x="329" y="304"/>
                  </a:lnTo>
                  <a:close/>
                  <a:moveTo>
                    <a:pt x="219" y="194"/>
                  </a:moveTo>
                  <a:cubicBezTo>
                    <a:pt x="219" y="171"/>
                    <a:pt x="219" y="171"/>
                    <a:pt x="219" y="171"/>
                  </a:cubicBezTo>
                  <a:cubicBezTo>
                    <a:pt x="219" y="148"/>
                    <a:pt x="239" y="129"/>
                    <a:pt x="262" y="129"/>
                  </a:cubicBezTo>
                  <a:cubicBezTo>
                    <a:pt x="285" y="129"/>
                    <a:pt x="304" y="148"/>
                    <a:pt x="304" y="171"/>
                  </a:cubicBezTo>
                  <a:cubicBezTo>
                    <a:pt x="304" y="194"/>
                    <a:pt x="304" y="194"/>
                    <a:pt x="304" y="194"/>
                  </a:cubicBezTo>
                  <a:lnTo>
                    <a:pt x="219" y="194"/>
                  </a:lnTo>
                  <a:close/>
                  <a:moveTo>
                    <a:pt x="344" y="257"/>
                  </a:moveTo>
                  <a:cubicBezTo>
                    <a:pt x="339" y="257"/>
                    <a:pt x="339" y="257"/>
                    <a:pt x="339" y="257"/>
                  </a:cubicBezTo>
                  <a:cubicBezTo>
                    <a:pt x="339" y="214"/>
                    <a:pt x="339" y="214"/>
                    <a:pt x="339" y="214"/>
                  </a:cubicBezTo>
                  <a:cubicBezTo>
                    <a:pt x="339" y="203"/>
                    <a:pt x="330" y="194"/>
                    <a:pt x="318" y="194"/>
                  </a:cubicBezTo>
                  <a:cubicBezTo>
                    <a:pt x="314" y="194"/>
                    <a:pt x="314" y="194"/>
                    <a:pt x="314" y="194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4" y="143"/>
                    <a:pt x="291" y="120"/>
                    <a:pt x="262" y="120"/>
                  </a:cubicBezTo>
                  <a:cubicBezTo>
                    <a:pt x="233" y="120"/>
                    <a:pt x="210" y="143"/>
                    <a:pt x="210" y="171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194" y="194"/>
                    <a:pt x="185" y="203"/>
                    <a:pt x="185" y="214"/>
                  </a:cubicBezTo>
                  <a:cubicBezTo>
                    <a:pt x="185" y="257"/>
                    <a:pt x="185" y="257"/>
                    <a:pt x="185" y="257"/>
                  </a:cubicBezTo>
                  <a:cubicBezTo>
                    <a:pt x="77" y="257"/>
                    <a:pt x="77" y="257"/>
                    <a:pt x="77" y="257"/>
                  </a:cubicBezTo>
                  <a:cubicBezTo>
                    <a:pt x="39" y="257"/>
                    <a:pt x="10" y="226"/>
                    <a:pt x="10" y="186"/>
                  </a:cubicBezTo>
                  <a:cubicBezTo>
                    <a:pt x="10" y="148"/>
                    <a:pt x="39" y="117"/>
                    <a:pt x="76" y="115"/>
                  </a:cubicBezTo>
                  <a:cubicBezTo>
                    <a:pt x="78" y="115"/>
                    <a:pt x="80" y="113"/>
                    <a:pt x="80" y="110"/>
                  </a:cubicBezTo>
                  <a:cubicBezTo>
                    <a:pt x="80" y="79"/>
                    <a:pt x="106" y="54"/>
                    <a:pt x="138" y="54"/>
                  </a:cubicBezTo>
                  <a:cubicBezTo>
                    <a:pt x="146" y="54"/>
                    <a:pt x="153" y="56"/>
                    <a:pt x="161" y="59"/>
                  </a:cubicBezTo>
                  <a:cubicBezTo>
                    <a:pt x="163" y="60"/>
                    <a:pt x="166" y="59"/>
                    <a:pt x="167" y="57"/>
                  </a:cubicBezTo>
                  <a:cubicBezTo>
                    <a:pt x="186" y="27"/>
                    <a:pt x="215" y="9"/>
                    <a:pt x="249" y="9"/>
                  </a:cubicBezTo>
                  <a:cubicBezTo>
                    <a:pt x="300" y="9"/>
                    <a:pt x="343" y="55"/>
                    <a:pt x="345" y="112"/>
                  </a:cubicBezTo>
                  <a:cubicBezTo>
                    <a:pt x="345" y="114"/>
                    <a:pt x="346" y="116"/>
                    <a:pt x="349" y="117"/>
                  </a:cubicBezTo>
                  <a:cubicBezTo>
                    <a:pt x="382" y="121"/>
                    <a:pt x="407" y="151"/>
                    <a:pt x="407" y="186"/>
                  </a:cubicBezTo>
                  <a:cubicBezTo>
                    <a:pt x="407" y="223"/>
                    <a:pt x="379" y="255"/>
                    <a:pt x="344" y="257"/>
                  </a:cubicBezTo>
                  <a:close/>
                  <a:moveTo>
                    <a:pt x="262" y="237"/>
                  </a:moveTo>
                  <a:cubicBezTo>
                    <a:pt x="255" y="237"/>
                    <a:pt x="250" y="242"/>
                    <a:pt x="250" y="249"/>
                  </a:cubicBezTo>
                  <a:cubicBezTo>
                    <a:pt x="250" y="254"/>
                    <a:pt x="253" y="259"/>
                    <a:pt x="257" y="261"/>
                  </a:cubicBezTo>
                  <a:cubicBezTo>
                    <a:pt x="257" y="274"/>
                    <a:pt x="257" y="274"/>
                    <a:pt x="257" y="274"/>
                  </a:cubicBezTo>
                  <a:cubicBezTo>
                    <a:pt x="257" y="277"/>
                    <a:pt x="259" y="279"/>
                    <a:pt x="262" y="279"/>
                  </a:cubicBezTo>
                  <a:cubicBezTo>
                    <a:pt x="265" y="279"/>
                    <a:pt x="267" y="277"/>
                    <a:pt x="267" y="274"/>
                  </a:cubicBezTo>
                  <a:cubicBezTo>
                    <a:pt x="267" y="261"/>
                    <a:pt x="267" y="261"/>
                    <a:pt x="267" y="261"/>
                  </a:cubicBezTo>
                  <a:cubicBezTo>
                    <a:pt x="271" y="259"/>
                    <a:pt x="274" y="254"/>
                    <a:pt x="274" y="249"/>
                  </a:cubicBezTo>
                  <a:cubicBezTo>
                    <a:pt x="274" y="242"/>
                    <a:pt x="269" y="237"/>
                    <a:pt x="262" y="237"/>
                  </a:cubicBezTo>
                  <a:close/>
                  <a:moveTo>
                    <a:pt x="262" y="252"/>
                  </a:moveTo>
                  <a:cubicBezTo>
                    <a:pt x="260" y="252"/>
                    <a:pt x="259" y="251"/>
                    <a:pt x="259" y="249"/>
                  </a:cubicBezTo>
                  <a:cubicBezTo>
                    <a:pt x="259" y="248"/>
                    <a:pt x="260" y="246"/>
                    <a:pt x="262" y="246"/>
                  </a:cubicBezTo>
                  <a:cubicBezTo>
                    <a:pt x="264" y="246"/>
                    <a:pt x="265" y="248"/>
                    <a:pt x="265" y="249"/>
                  </a:cubicBezTo>
                  <a:cubicBezTo>
                    <a:pt x="265" y="251"/>
                    <a:pt x="264" y="252"/>
                    <a:pt x="262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22"/>
            <p:cNvSpPr>
              <a:spLocks noEditPoints="1"/>
            </p:cNvSpPr>
            <p:nvPr/>
          </p:nvSpPr>
          <p:spPr bwMode="auto">
            <a:xfrm rot="5400000">
              <a:off x="3797132" y="2746879"/>
              <a:ext cx="277077" cy="308970"/>
            </a:xfrm>
            <a:custGeom>
              <a:avLst/>
              <a:gdLst>
                <a:gd name="T0" fmla="*/ 566 w 566"/>
                <a:gd name="T1" fmla="*/ 128 h 632"/>
                <a:gd name="T2" fmla="*/ 438 w 566"/>
                <a:gd name="T3" fmla="*/ 0 h 632"/>
                <a:gd name="T4" fmla="*/ 390 w 566"/>
                <a:gd name="T5" fmla="*/ 60 h 632"/>
                <a:gd name="T6" fmla="*/ 347 w 566"/>
                <a:gd name="T7" fmla="*/ 148 h 632"/>
                <a:gd name="T8" fmla="*/ 219 w 566"/>
                <a:gd name="T9" fmla="*/ 87 h 632"/>
                <a:gd name="T10" fmla="*/ 176 w 566"/>
                <a:gd name="T11" fmla="*/ 148 h 632"/>
                <a:gd name="T12" fmla="*/ 135 w 566"/>
                <a:gd name="T13" fmla="*/ 309 h 632"/>
                <a:gd name="T14" fmla="*/ 7 w 566"/>
                <a:gd name="T15" fmla="*/ 249 h 632"/>
                <a:gd name="T16" fmla="*/ 7 w 566"/>
                <a:gd name="T17" fmla="*/ 384 h 632"/>
                <a:gd name="T18" fmla="*/ 135 w 566"/>
                <a:gd name="T19" fmla="*/ 323 h 632"/>
                <a:gd name="T20" fmla="*/ 176 w 566"/>
                <a:gd name="T21" fmla="*/ 485 h 632"/>
                <a:gd name="T22" fmla="*/ 219 w 566"/>
                <a:gd name="T23" fmla="*/ 545 h 632"/>
                <a:gd name="T24" fmla="*/ 347 w 566"/>
                <a:gd name="T25" fmla="*/ 485 h 632"/>
                <a:gd name="T26" fmla="*/ 390 w 566"/>
                <a:gd name="T27" fmla="*/ 572 h 632"/>
                <a:gd name="T28" fmla="*/ 438 w 566"/>
                <a:gd name="T29" fmla="*/ 632 h 632"/>
                <a:gd name="T30" fmla="*/ 566 w 566"/>
                <a:gd name="T31" fmla="*/ 504 h 632"/>
                <a:gd name="T32" fmla="*/ 431 w 566"/>
                <a:gd name="T33" fmla="*/ 504 h 632"/>
                <a:gd name="T34" fmla="*/ 397 w 566"/>
                <a:gd name="T35" fmla="*/ 406 h 632"/>
                <a:gd name="T36" fmla="*/ 438 w 566"/>
                <a:gd name="T37" fmla="*/ 466 h 632"/>
                <a:gd name="T38" fmla="*/ 566 w 566"/>
                <a:gd name="T39" fmla="*/ 338 h 632"/>
                <a:gd name="T40" fmla="*/ 431 w 566"/>
                <a:gd name="T41" fmla="*/ 338 h 632"/>
                <a:gd name="T42" fmla="*/ 383 w 566"/>
                <a:gd name="T43" fmla="*/ 399 h 632"/>
                <a:gd name="T44" fmla="*/ 347 w 566"/>
                <a:gd name="T45" fmla="*/ 417 h 632"/>
                <a:gd name="T46" fmla="*/ 212 w 566"/>
                <a:gd name="T47" fmla="*/ 417 h 632"/>
                <a:gd name="T48" fmla="*/ 183 w 566"/>
                <a:gd name="T49" fmla="*/ 162 h 632"/>
                <a:gd name="T50" fmla="*/ 219 w 566"/>
                <a:gd name="T51" fmla="*/ 222 h 632"/>
                <a:gd name="T52" fmla="*/ 347 w 566"/>
                <a:gd name="T53" fmla="*/ 162 h 632"/>
                <a:gd name="T54" fmla="*/ 390 w 566"/>
                <a:gd name="T55" fmla="*/ 241 h 632"/>
                <a:gd name="T56" fmla="*/ 438 w 566"/>
                <a:gd name="T57" fmla="*/ 301 h 632"/>
                <a:gd name="T58" fmla="*/ 566 w 566"/>
                <a:gd name="T59" fmla="*/ 173 h 632"/>
                <a:gd name="T60" fmla="*/ 431 w 566"/>
                <a:gd name="T61" fmla="*/ 173 h 632"/>
                <a:gd name="T62" fmla="*/ 397 w 566"/>
                <a:gd name="T63" fmla="*/ 74 h 632"/>
                <a:gd name="T64" fmla="*/ 438 w 566"/>
                <a:gd name="T65" fmla="*/ 135 h 632"/>
                <a:gd name="T66" fmla="*/ 14 w 566"/>
                <a:gd name="T67" fmla="*/ 263 h 632"/>
                <a:gd name="T68" fmla="*/ 445 w 566"/>
                <a:gd name="T69" fmla="*/ 511 h 632"/>
                <a:gd name="T70" fmla="*/ 445 w 566"/>
                <a:gd name="T71" fmla="*/ 618 h 632"/>
                <a:gd name="T72" fmla="*/ 552 w 566"/>
                <a:gd name="T73" fmla="*/ 345 h 632"/>
                <a:gd name="T74" fmla="*/ 445 w 566"/>
                <a:gd name="T75" fmla="*/ 345 h 632"/>
                <a:gd name="T76" fmla="*/ 333 w 566"/>
                <a:gd name="T77" fmla="*/ 531 h 632"/>
                <a:gd name="T78" fmla="*/ 333 w 566"/>
                <a:gd name="T79" fmla="*/ 208 h 632"/>
                <a:gd name="T80" fmla="*/ 333 w 566"/>
                <a:gd name="T81" fmla="*/ 101 h 632"/>
                <a:gd name="T82" fmla="*/ 552 w 566"/>
                <a:gd name="T83" fmla="*/ 180 h 632"/>
                <a:gd name="T84" fmla="*/ 445 w 566"/>
                <a:gd name="T85" fmla="*/ 180 h 632"/>
                <a:gd name="T86" fmla="*/ 552 w 566"/>
                <a:gd name="T87" fmla="*/ 121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6" h="632">
                  <a:moveTo>
                    <a:pt x="438" y="135"/>
                  </a:moveTo>
                  <a:cubicBezTo>
                    <a:pt x="559" y="135"/>
                    <a:pt x="559" y="135"/>
                    <a:pt x="559" y="135"/>
                  </a:cubicBezTo>
                  <a:cubicBezTo>
                    <a:pt x="562" y="135"/>
                    <a:pt x="566" y="132"/>
                    <a:pt x="566" y="128"/>
                  </a:cubicBezTo>
                  <a:cubicBezTo>
                    <a:pt x="566" y="7"/>
                    <a:pt x="566" y="7"/>
                    <a:pt x="566" y="7"/>
                  </a:cubicBezTo>
                  <a:cubicBezTo>
                    <a:pt x="566" y="3"/>
                    <a:pt x="562" y="0"/>
                    <a:pt x="559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34" y="0"/>
                    <a:pt x="431" y="3"/>
                    <a:pt x="431" y="7"/>
                  </a:cubicBezTo>
                  <a:cubicBezTo>
                    <a:pt x="431" y="60"/>
                    <a:pt x="431" y="60"/>
                    <a:pt x="43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86" y="60"/>
                    <a:pt x="383" y="63"/>
                    <a:pt x="383" y="67"/>
                  </a:cubicBezTo>
                  <a:cubicBezTo>
                    <a:pt x="383" y="148"/>
                    <a:pt x="383" y="148"/>
                    <a:pt x="383" y="148"/>
                  </a:cubicBezTo>
                  <a:cubicBezTo>
                    <a:pt x="347" y="148"/>
                    <a:pt x="347" y="148"/>
                    <a:pt x="347" y="148"/>
                  </a:cubicBezTo>
                  <a:cubicBezTo>
                    <a:pt x="347" y="94"/>
                    <a:pt x="347" y="94"/>
                    <a:pt x="347" y="94"/>
                  </a:cubicBezTo>
                  <a:cubicBezTo>
                    <a:pt x="347" y="90"/>
                    <a:pt x="344" y="87"/>
                    <a:pt x="340" y="87"/>
                  </a:cubicBezTo>
                  <a:cubicBezTo>
                    <a:pt x="219" y="87"/>
                    <a:pt x="219" y="87"/>
                    <a:pt x="219" y="87"/>
                  </a:cubicBezTo>
                  <a:cubicBezTo>
                    <a:pt x="215" y="87"/>
                    <a:pt x="212" y="90"/>
                    <a:pt x="212" y="94"/>
                  </a:cubicBezTo>
                  <a:cubicBezTo>
                    <a:pt x="212" y="148"/>
                    <a:pt x="212" y="148"/>
                    <a:pt x="212" y="148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2" y="148"/>
                    <a:pt x="169" y="151"/>
                    <a:pt x="169" y="155"/>
                  </a:cubicBezTo>
                  <a:cubicBezTo>
                    <a:pt x="169" y="309"/>
                    <a:pt x="169" y="309"/>
                    <a:pt x="169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35" y="256"/>
                    <a:pt x="135" y="256"/>
                    <a:pt x="135" y="256"/>
                  </a:cubicBezTo>
                  <a:cubicBezTo>
                    <a:pt x="135" y="252"/>
                    <a:pt x="132" y="249"/>
                    <a:pt x="128" y="249"/>
                  </a:cubicBezTo>
                  <a:cubicBezTo>
                    <a:pt x="7" y="249"/>
                    <a:pt x="7" y="249"/>
                    <a:pt x="7" y="249"/>
                  </a:cubicBezTo>
                  <a:cubicBezTo>
                    <a:pt x="3" y="249"/>
                    <a:pt x="0" y="252"/>
                    <a:pt x="0" y="256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381"/>
                    <a:pt x="3" y="384"/>
                    <a:pt x="7" y="384"/>
                  </a:cubicBezTo>
                  <a:cubicBezTo>
                    <a:pt x="128" y="384"/>
                    <a:pt x="128" y="384"/>
                    <a:pt x="128" y="384"/>
                  </a:cubicBezTo>
                  <a:cubicBezTo>
                    <a:pt x="132" y="384"/>
                    <a:pt x="135" y="381"/>
                    <a:pt x="135" y="377"/>
                  </a:cubicBezTo>
                  <a:cubicBezTo>
                    <a:pt x="135" y="323"/>
                    <a:pt x="135" y="323"/>
                    <a:pt x="135" y="323"/>
                  </a:cubicBezTo>
                  <a:cubicBezTo>
                    <a:pt x="169" y="323"/>
                    <a:pt x="169" y="323"/>
                    <a:pt x="169" y="323"/>
                  </a:cubicBezTo>
                  <a:cubicBezTo>
                    <a:pt x="169" y="478"/>
                    <a:pt x="169" y="478"/>
                    <a:pt x="169" y="478"/>
                  </a:cubicBezTo>
                  <a:cubicBezTo>
                    <a:pt x="169" y="481"/>
                    <a:pt x="172" y="485"/>
                    <a:pt x="176" y="485"/>
                  </a:cubicBezTo>
                  <a:cubicBezTo>
                    <a:pt x="212" y="485"/>
                    <a:pt x="212" y="485"/>
                    <a:pt x="212" y="485"/>
                  </a:cubicBezTo>
                  <a:cubicBezTo>
                    <a:pt x="212" y="538"/>
                    <a:pt x="212" y="538"/>
                    <a:pt x="212" y="538"/>
                  </a:cubicBezTo>
                  <a:cubicBezTo>
                    <a:pt x="212" y="542"/>
                    <a:pt x="215" y="545"/>
                    <a:pt x="219" y="545"/>
                  </a:cubicBezTo>
                  <a:cubicBezTo>
                    <a:pt x="340" y="545"/>
                    <a:pt x="340" y="545"/>
                    <a:pt x="340" y="545"/>
                  </a:cubicBezTo>
                  <a:cubicBezTo>
                    <a:pt x="344" y="545"/>
                    <a:pt x="347" y="542"/>
                    <a:pt x="347" y="538"/>
                  </a:cubicBezTo>
                  <a:cubicBezTo>
                    <a:pt x="347" y="485"/>
                    <a:pt x="347" y="485"/>
                    <a:pt x="347" y="485"/>
                  </a:cubicBezTo>
                  <a:cubicBezTo>
                    <a:pt x="383" y="485"/>
                    <a:pt x="383" y="485"/>
                    <a:pt x="383" y="485"/>
                  </a:cubicBezTo>
                  <a:cubicBezTo>
                    <a:pt x="383" y="565"/>
                    <a:pt x="383" y="565"/>
                    <a:pt x="383" y="565"/>
                  </a:cubicBezTo>
                  <a:cubicBezTo>
                    <a:pt x="383" y="569"/>
                    <a:pt x="386" y="572"/>
                    <a:pt x="390" y="572"/>
                  </a:cubicBezTo>
                  <a:cubicBezTo>
                    <a:pt x="431" y="572"/>
                    <a:pt x="431" y="572"/>
                    <a:pt x="431" y="572"/>
                  </a:cubicBezTo>
                  <a:cubicBezTo>
                    <a:pt x="431" y="625"/>
                    <a:pt x="431" y="625"/>
                    <a:pt x="431" y="625"/>
                  </a:cubicBezTo>
                  <a:cubicBezTo>
                    <a:pt x="431" y="629"/>
                    <a:pt x="434" y="632"/>
                    <a:pt x="438" y="632"/>
                  </a:cubicBezTo>
                  <a:cubicBezTo>
                    <a:pt x="559" y="632"/>
                    <a:pt x="559" y="632"/>
                    <a:pt x="559" y="632"/>
                  </a:cubicBezTo>
                  <a:cubicBezTo>
                    <a:pt x="562" y="632"/>
                    <a:pt x="566" y="629"/>
                    <a:pt x="566" y="625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566" y="500"/>
                    <a:pt x="562" y="497"/>
                    <a:pt x="559" y="497"/>
                  </a:cubicBezTo>
                  <a:cubicBezTo>
                    <a:pt x="438" y="497"/>
                    <a:pt x="438" y="497"/>
                    <a:pt x="438" y="497"/>
                  </a:cubicBezTo>
                  <a:cubicBezTo>
                    <a:pt x="434" y="497"/>
                    <a:pt x="431" y="500"/>
                    <a:pt x="431" y="504"/>
                  </a:cubicBezTo>
                  <a:cubicBezTo>
                    <a:pt x="431" y="558"/>
                    <a:pt x="431" y="558"/>
                    <a:pt x="431" y="558"/>
                  </a:cubicBezTo>
                  <a:cubicBezTo>
                    <a:pt x="397" y="558"/>
                    <a:pt x="397" y="558"/>
                    <a:pt x="397" y="558"/>
                  </a:cubicBezTo>
                  <a:cubicBezTo>
                    <a:pt x="397" y="406"/>
                    <a:pt x="397" y="406"/>
                    <a:pt x="397" y="406"/>
                  </a:cubicBezTo>
                  <a:cubicBezTo>
                    <a:pt x="431" y="406"/>
                    <a:pt x="431" y="406"/>
                    <a:pt x="431" y="406"/>
                  </a:cubicBezTo>
                  <a:cubicBezTo>
                    <a:pt x="431" y="459"/>
                    <a:pt x="431" y="459"/>
                    <a:pt x="431" y="459"/>
                  </a:cubicBezTo>
                  <a:cubicBezTo>
                    <a:pt x="431" y="463"/>
                    <a:pt x="434" y="466"/>
                    <a:pt x="438" y="466"/>
                  </a:cubicBezTo>
                  <a:cubicBezTo>
                    <a:pt x="559" y="466"/>
                    <a:pt x="559" y="466"/>
                    <a:pt x="559" y="466"/>
                  </a:cubicBezTo>
                  <a:cubicBezTo>
                    <a:pt x="562" y="466"/>
                    <a:pt x="566" y="463"/>
                    <a:pt x="566" y="459"/>
                  </a:cubicBezTo>
                  <a:cubicBezTo>
                    <a:pt x="566" y="338"/>
                    <a:pt x="566" y="338"/>
                    <a:pt x="566" y="338"/>
                  </a:cubicBezTo>
                  <a:cubicBezTo>
                    <a:pt x="566" y="335"/>
                    <a:pt x="562" y="331"/>
                    <a:pt x="559" y="331"/>
                  </a:cubicBezTo>
                  <a:cubicBezTo>
                    <a:pt x="438" y="331"/>
                    <a:pt x="438" y="331"/>
                    <a:pt x="438" y="331"/>
                  </a:cubicBezTo>
                  <a:cubicBezTo>
                    <a:pt x="434" y="331"/>
                    <a:pt x="431" y="335"/>
                    <a:pt x="431" y="338"/>
                  </a:cubicBezTo>
                  <a:cubicBezTo>
                    <a:pt x="431" y="392"/>
                    <a:pt x="431" y="392"/>
                    <a:pt x="431" y="392"/>
                  </a:cubicBezTo>
                  <a:cubicBezTo>
                    <a:pt x="390" y="392"/>
                    <a:pt x="390" y="392"/>
                    <a:pt x="390" y="392"/>
                  </a:cubicBezTo>
                  <a:cubicBezTo>
                    <a:pt x="386" y="392"/>
                    <a:pt x="383" y="395"/>
                    <a:pt x="383" y="399"/>
                  </a:cubicBezTo>
                  <a:cubicBezTo>
                    <a:pt x="383" y="471"/>
                    <a:pt x="383" y="471"/>
                    <a:pt x="383" y="471"/>
                  </a:cubicBezTo>
                  <a:cubicBezTo>
                    <a:pt x="347" y="471"/>
                    <a:pt x="347" y="471"/>
                    <a:pt x="347" y="471"/>
                  </a:cubicBezTo>
                  <a:cubicBezTo>
                    <a:pt x="347" y="417"/>
                    <a:pt x="347" y="417"/>
                    <a:pt x="347" y="417"/>
                  </a:cubicBezTo>
                  <a:cubicBezTo>
                    <a:pt x="347" y="413"/>
                    <a:pt x="344" y="410"/>
                    <a:pt x="340" y="410"/>
                  </a:cubicBezTo>
                  <a:cubicBezTo>
                    <a:pt x="219" y="410"/>
                    <a:pt x="219" y="410"/>
                    <a:pt x="219" y="410"/>
                  </a:cubicBezTo>
                  <a:cubicBezTo>
                    <a:pt x="215" y="410"/>
                    <a:pt x="212" y="413"/>
                    <a:pt x="212" y="417"/>
                  </a:cubicBezTo>
                  <a:cubicBezTo>
                    <a:pt x="212" y="471"/>
                    <a:pt x="212" y="471"/>
                    <a:pt x="212" y="471"/>
                  </a:cubicBezTo>
                  <a:cubicBezTo>
                    <a:pt x="183" y="471"/>
                    <a:pt x="183" y="471"/>
                    <a:pt x="183" y="471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2" y="219"/>
                    <a:pt x="215" y="222"/>
                    <a:pt x="219" y="222"/>
                  </a:cubicBezTo>
                  <a:cubicBezTo>
                    <a:pt x="340" y="222"/>
                    <a:pt x="340" y="222"/>
                    <a:pt x="340" y="222"/>
                  </a:cubicBezTo>
                  <a:cubicBezTo>
                    <a:pt x="344" y="222"/>
                    <a:pt x="347" y="219"/>
                    <a:pt x="347" y="215"/>
                  </a:cubicBezTo>
                  <a:cubicBezTo>
                    <a:pt x="347" y="162"/>
                    <a:pt x="347" y="162"/>
                    <a:pt x="347" y="162"/>
                  </a:cubicBezTo>
                  <a:cubicBezTo>
                    <a:pt x="383" y="162"/>
                    <a:pt x="383" y="162"/>
                    <a:pt x="383" y="162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3" y="238"/>
                    <a:pt x="386" y="241"/>
                    <a:pt x="390" y="241"/>
                  </a:cubicBezTo>
                  <a:cubicBezTo>
                    <a:pt x="431" y="241"/>
                    <a:pt x="431" y="241"/>
                    <a:pt x="431" y="241"/>
                  </a:cubicBezTo>
                  <a:cubicBezTo>
                    <a:pt x="431" y="294"/>
                    <a:pt x="431" y="294"/>
                    <a:pt x="431" y="294"/>
                  </a:cubicBezTo>
                  <a:cubicBezTo>
                    <a:pt x="431" y="298"/>
                    <a:pt x="434" y="301"/>
                    <a:pt x="438" y="301"/>
                  </a:cubicBezTo>
                  <a:cubicBezTo>
                    <a:pt x="559" y="301"/>
                    <a:pt x="559" y="301"/>
                    <a:pt x="559" y="301"/>
                  </a:cubicBezTo>
                  <a:cubicBezTo>
                    <a:pt x="562" y="301"/>
                    <a:pt x="566" y="298"/>
                    <a:pt x="566" y="294"/>
                  </a:cubicBezTo>
                  <a:cubicBezTo>
                    <a:pt x="566" y="173"/>
                    <a:pt x="566" y="173"/>
                    <a:pt x="566" y="173"/>
                  </a:cubicBezTo>
                  <a:cubicBezTo>
                    <a:pt x="566" y="169"/>
                    <a:pt x="562" y="166"/>
                    <a:pt x="559" y="166"/>
                  </a:cubicBezTo>
                  <a:cubicBezTo>
                    <a:pt x="438" y="166"/>
                    <a:pt x="438" y="166"/>
                    <a:pt x="438" y="166"/>
                  </a:cubicBezTo>
                  <a:cubicBezTo>
                    <a:pt x="434" y="166"/>
                    <a:pt x="431" y="169"/>
                    <a:pt x="431" y="173"/>
                  </a:cubicBezTo>
                  <a:cubicBezTo>
                    <a:pt x="431" y="227"/>
                    <a:pt x="431" y="227"/>
                    <a:pt x="431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7" y="74"/>
                    <a:pt x="397" y="74"/>
                    <a:pt x="397" y="74"/>
                  </a:cubicBezTo>
                  <a:cubicBezTo>
                    <a:pt x="431" y="74"/>
                    <a:pt x="431" y="74"/>
                    <a:pt x="431" y="74"/>
                  </a:cubicBezTo>
                  <a:cubicBezTo>
                    <a:pt x="431" y="128"/>
                    <a:pt x="431" y="128"/>
                    <a:pt x="431" y="128"/>
                  </a:cubicBezTo>
                  <a:cubicBezTo>
                    <a:pt x="431" y="132"/>
                    <a:pt x="434" y="135"/>
                    <a:pt x="438" y="135"/>
                  </a:cubicBezTo>
                  <a:close/>
                  <a:moveTo>
                    <a:pt x="121" y="370"/>
                  </a:moveTo>
                  <a:cubicBezTo>
                    <a:pt x="14" y="370"/>
                    <a:pt x="14" y="370"/>
                    <a:pt x="14" y="370"/>
                  </a:cubicBezTo>
                  <a:cubicBezTo>
                    <a:pt x="14" y="263"/>
                    <a:pt x="14" y="263"/>
                    <a:pt x="14" y="263"/>
                  </a:cubicBezTo>
                  <a:cubicBezTo>
                    <a:pt x="121" y="263"/>
                    <a:pt x="121" y="263"/>
                    <a:pt x="121" y="263"/>
                  </a:cubicBezTo>
                  <a:lnTo>
                    <a:pt x="121" y="370"/>
                  </a:lnTo>
                  <a:close/>
                  <a:moveTo>
                    <a:pt x="445" y="511"/>
                  </a:moveTo>
                  <a:cubicBezTo>
                    <a:pt x="552" y="511"/>
                    <a:pt x="552" y="511"/>
                    <a:pt x="552" y="511"/>
                  </a:cubicBezTo>
                  <a:cubicBezTo>
                    <a:pt x="552" y="618"/>
                    <a:pt x="552" y="618"/>
                    <a:pt x="552" y="618"/>
                  </a:cubicBezTo>
                  <a:cubicBezTo>
                    <a:pt x="445" y="618"/>
                    <a:pt x="445" y="618"/>
                    <a:pt x="445" y="618"/>
                  </a:cubicBezTo>
                  <a:lnTo>
                    <a:pt x="445" y="511"/>
                  </a:lnTo>
                  <a:close/>
                  <a:moveTo>
                    <a:pt x="445" y="345"/>
                  </a:moveTo>
                  <a:cubicBezTo>
                    <a:pt x="552" y="345"/>
                    <a:pt x="552" y="345"/>
                    <a:pt x="552" y="345"/>
                  </a:cubicBezTo>
                  <a:cubicBezTo>
                    <a:pt x="552" y="452"/>
                    <a:pt x="552" y="452"/>
                    <a:pt x="552" y="452"/>
                  </a:cubicBezTo>
                  <a:cubicBezTo>
                    <a:pt x="445" y="452"/>
                    <a:pt x="445" y="452"/>
                    <a:pt x="445" y="452"/>
                  </a:cubicBezTo>
                  <a:lnTo>
                    <a:pt x="445" y="345"/>
                  </a:lnTo>
                  <a:close/>
                  <a:moveTo>
                    <a:pt x="226" y="424"/>
                  </a:moveTo>
                  <a:cubicBezTo>
                    <a:pt x="333" y="424"/>
                    <a:pt x="333" y="424"/>
                    <a:pt x="333" y="424"/>
                  </a:cubicBezTo>
                  <a:cubicBezTo>
                    <a:pt x="333" y="531"/>
                    <a:pt x="333" y="531"/>
                    <a:pt x="333" y="531"/>
                  </a:cubicBezTo>
                  <a:cubicBezTo>
                    <a:pt x="226" y="531"/>
                    <a:pt x="226" y="531"/>
                    <a:pt x="226" y="531"/>
                  </a:cubicBezTo>
                  <a:lnTo>
                    <a:pt x="226" y="424"/>
                  </a:lnTo>
                  <a:close/>
                  <a:moveTo>
                    <a:pt x="333" y="208"/>
                  </a:moveTo>
                  <a:cubicBezTo>
                    <a:pt x="226" y="208"/>
                    <a:pt x="226" y="208"/>
                    <a:pt x="226" y="208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333" y="101"/>
                    <a:pt x="333" y="101"/>
                    <a:pt x="333" y="101"/>
                  </a:cubicBezTo>
                  <a:lnTo>
                    <a:pt x="333" y="208"/>
                  </a:lnTo>
                  <a:close/>
                  <a:moveTo>
                    <a:pt x="445" y="180"/>
                  </a:moveTo>
                  <a:cubicBezTo>
                    <a:pt x="552" y="180"/>
                    <a:pt x="552" y="180"/>
                    <a:pt x="552" y="180"/>
                  </a:cubicBezTo>
                  <a:cubicBezTo>
                    <a:pt x="552" y="287"/>
                    <a:pt x="552" y="287"/>
                    <a:pt x="552" y="287"/>
                  </a:cubicBezTo>
                  <a:cubicBezTo>
                    <a:pt x="445" y="287"/>
                    <a:pt x="445" y="287"/>
                    <a:pt x="445" y="287"/>
                  </a:cubicBezTo>
                  <a:lnTo>
                    <a:pt x="445" y="180"/>
                  </a:lnTo>
                  <a:close/>
                  <a:moveTo>
                    <a:pt x="445" y="14"/>
                  </a:moveTo>
                  <a:cubicBezTo>
                    <a:pt x="552" y="14"/>
                    <a:pt x="552" y="14"/>
                    <a:pt x="552" y="14"/>
                  </a:cubicBezTo>
                  <a:cubicBezTo>
                    <a:pt x="552" y="121"/>
                    <a:pt x="552" y="121"/>
                    <a:pt x="552" y="121"/>
                  </a:cubicBezTo>
                  <a:cubicBezTo>
                    <a:pt x="445" y="121"/>
                    <a:pt x="445" y="121"/>
                    <a:pt x="445" y="121"/>
                  </a:cubicBezTo>
                  <a:lnTo>
                    <a:pt x="44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105"/>
            <p:cNvSpPr>
              <a:spLocks noEditPoints="1"/>
            </p:cNvSpPr>
            <p:nvPr/>
          </p:nvSpPr>
          <p:spPr bwMode="auto">
            <a:xfrm>
              <a:off x="3844033" y="3886970"/>
              <a:ext cx="183275" cy="242796"/>
            </a:xfrm>
            <a:custGeom>
              <a:avLst/>
              <a:gdLst>
                <a:gd name="T0" fmla="*/ 473 w 478"/>
                <a:gd name="T1" fmla="*/ 39 h 633"/>
                <a:gd name="T2" fmla="*/ 239 w 478"/>
                <a:gd name="T3" fmla="*/ 0 h 633"/>
                <a:gd name="T4" fmla="*/ 239 w 478"/>
                <a:gd name="T5" fmla="*/ 0 h 633"/>
                <a:gd name="T6" fmla="*/ 239 w 478"/>
                <a:gd name="T7" fmla="*/ 0 h 633"/>
                <a:gd name="T8" fmla="*/ 239 w 478"/>
                <a:gd name="T9" fmla="*/ 0 h 633"/>
                <a:gd name="T10" fmla="*/ 193 w 478"/>
                <a:gd name="T11" fmla="*/ 2 h 633"/>
                <a:gd name="T12" fmla="*/ 192 w 478"/>
                <a:gd name="T13" fmla="*/ 2 h 633"/>
                <a:gd name="T14" fmla="*/ 192 w 478"/>
                <a:gd name="T15" fmla="*/ 2 h 633"/>
                <a:gd name="T16" fmla="*/ 191 w 478"/>
                <a:gd name="T17" fmla="*/ 2 h 633"/>
                <a:gd name="T18" fmla="*/ 145 w 478"/>
                <a:gd name="T19" fmla="*/ 7 h 633"/>
                <a:gd name="T20" fmla="*/ 144 w 478"/>
                <a:gd name="T21" fmla="*/ 7 h 633"/>
                <a:gd name="T22" fmla="*/ 98 w 478"/>
                <a:gd name="T23" fmla="*/ 15 h 633"/>
                <a:gd name="T24" fmla="*/ 98 w 478"/>
                <a:gd name="T25" fmla="*/ 15 h 633"/>
                <a:gd name="T26" fmla="*/ 52 w 478"/>
                <a:gd name="T27" fmla="*/ 26 h 633"/>
                <a:gd name="T28" fmla="*/ 51 w 478"/>
                <a:gd name="T29" fmla="*/ 26 h 633"/>
                <a:gd name="T30" fmla="*/ 4 w 478"/>
                <a:gd name="T31" fmla="*/ 39 h 633"/>
                <a:gd name="T32" fmla="*/ 0 w 478"/>
                <a:gd name="T33" fmla="*/ 46 h 633"/>
                <a:gd name="T34" fmla="*/ 0 w 478"/>
                <a:gd name="T35" fmla="*/ 435 h 633"/>
                <a:gd name="T36" fmla="*/ 102 w 478"/>
                <a:gd name="T37" fmla="*/ 553 h 633"/>
                <a:gd name="T38" fmla="*/ 142 w 478"/>
                <a:gd name="T39" fmla="*/ 582 h 633"/>
                <a:gd name="T40" fmla="*/ 142 w 478"/>
                <a:gd name="T41" fmla="*/ 582 h 633"/>
                <a:gd name="T42" fmla="*/ 238 w 478"/>
                <a:gd name="T43" fmla="*/ 633 h 633"/>
                <a:gd name="T44" fmla="*/ 238 w 478"/>
                <a:gd name="T45" fmla="*/ 633 h 633"/>
                <a:gd name="T46" fmla="*/ 239 w 478"/>
                <a:gd name="T47" fmla="*/ 633 h 633"/>
                <a:gd name="T48" fmla="*/ 239 w 478"/>
                <a:gd name="T49" fmla="*/ 633 h 633"/>
                <a:gd name="T50" fmla="*/ 239 w 478"/>
                <a:gd name="T51" fmla="*/ 633 h 633"/>
                <a:gd name="T52" fmla="*/ 239 w 478"/>
                <a:gd name="T53" fmla="*/ 633 h 633"/>
                <a:gd name="T54" fmla="*/ 241 w 478"/>
                <a:gd name="T55" fmla="*/ 633 h 633"/>
                <a:gd name="T56" fmla="*/ 373 w 478"/>
                <a:gd name="T57" fmla="*/ 560 h 633"/>
                <a:gd name="T58" fmla="*/ 478 w 478"/>
                <a:gd name="T59" fmla="*/ 435 h 633"/>
                <a:gd name="T60" fmla="*/ 478 w 478"/>
                <a:gd name="T61" fmla="*/ 46 h 633"/>
                <a:gd name="T62" fmla="*/ 473 w 478"/>
                <a:gd name="T63" fmla="*/ 39 h 633"/>
                <a:gd name="T64" fmla="*/ 199 w 478"/>
                <a:gd name="T65" fmla="*/ 15 h 633"/>
                <a:gd name="T66" fmla="*/ 232 w 478"/>
                <a:gd name="T67" fmla="*/ 14 h 633"/>
                <a:gd name="T68" fmla="*/ 232 w 478"/>
                <a:gd name="T69" fmla="*/ 617 h 633"/>
                <a:gd name="T70" fmla="*/ 200 w 478"/>
                <a:gd name="T71" fmla="*/ 601 h 633"/>
                <a:gd name="T72" fmla="*/ 199 w 478"/>
                <a:gd name="T73" fmla="*/ 15 h 633"/>
                <a:gd name="T74" fmla="*/ 186 w 478"/>
                <a:gd name="T75" fmla="*/ 593 h 633"/>
                <a:gd name="T76" fmla="*/ 153 w 478"/>
                <a:gd name="T77" fmla="*/ 572 h 633"/>
                <a:gd name="T78" fmla="*/ 153 w 478"/>
                <a:gd name="T79" fmla="*/ 20 h 633"/>
                <a:gd name="T80" fmla="*/ 185 w 478"/>
                <a:gd name="T81" fmla="*/ 17 h 633"/>
                <a:gd name="T82" fmla="*/ 186 w 478"/>
                <a:gd name="T83" fmla="*/ 593 h 633"/>
                <a:gd name="T84" fmla="*/ 60 w 478"/>
                <a:gd name="T85" fmla="*/ 38 h 633"/>
                <a:gd name="T86" fmla="*/ 92 w 478"/>
                <a:gd name="T87" fmla="*/ 31 h 633"/>
                <a:gd name="T88" fmla="*/ 93 w 478"/>
                <a:gd name="T89" fmla="*/ 528 h 633"/>
                <a:gd name="T90" fmla="*/ 60 w 478"/>
                <a:gd name="T91" fmla="*/ 500 h 633"/>
                <a:gd name="T92" fmla="*/ 60 w 478"/>
                <a:gd name="T93" fmla="*/ 38 h 633"/>
                <a:gd name="T94" fmla="*/ 14 w 478"/>
                <a:gd name="T95" fmla="*/ 435 h 633"/>
                <a:gd name="T96" fmla="*/ 14 w 478"/>
                <a:gd name="T97" fmla="*/ 51 h 633"/>
                <a:gd name="T98" fmla="*/ 46 w 478"/>
                <a:gd name="T99" fmla="*/ 42 h 633"/>
                <a:gd name="T100" fmla="*/ 46 w 478"/>
                <a:gd name="T101" fmla="*/ 487 h 633"/>
                <a:gd name="T102" fmla="*/ 14 w 478"/>
                <a:gd name="T103" fmla="*/ 435 h 633"/>
                <a:gd name="T104" fmla="*/ 107 w 478"/>
                <a:gd name="T105" fmla="*/ 539 h 633"/>
                <a:gd name="T106" fmla="*/ 106 w 478"/>
                <a:gd name="T107" fmla="*/ 28 h 633"/>
                <a:gd name="T108" fmla="*/ 139 w 478"/>
                <a:gd name="T109" fmla="*/ 22 h 633"/>
                <a:gd name="T110" fmla="*/ 139 w 478"/>
                <a:gd name="T111" fmla="*/ 563 h 633"/>
                <a:gd name="T112" fmla="*/ 111 w 478"/>
                <a:gd name="T113" fmla="*/ 542 h 633"/>
                <a:gd name="T114" fmla="*/ 107 w 478"/>
                <a:gd name="T115" fmla="*/ 539 h 633"/>
                <a:gd name="T116" fmla="*/ 464 w 478"/>
                <a:gd name="T117" fmla="*/ 435 h 633"/>
                <a:gd name="T118" fmla="*/ 246 w 478"/>
                <a:gd name="T119" fmla="*/ 617 h 633"/>
                <a:gd name="T120" fmla="*/ 246 w 478"/>
                <a:gd name="T121" fmla="*/ 14 h 633"/>
                <a:gd name="T122" fmla="*/ 464 w 478"/>
                <a:gd name="T123" fmla="*/ 51 h 633"/>
                <a:gd name="T124" fmla="*/ 464 w 478"/>
                <a:gd name="T125" fmla="*/ 435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8" h="633">
                  <a:moveTo>
                    <a:pt x="473" y="39"/>
                  </a:moveTo>
                  <a:cubicBezTo>
                    <a:pt x="414" y="21"/>
                    <a:pt x="326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4" y="0"/>
                    <a:pt x="208" y="1"/>
                    <a:pt x="193" y="2"/>
                  </a:cubicBezTo>
                  <a:cubicBezTo>
                    <a:pt x="193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1" y="2"/>
                  </a:cubicBezTo>
                  <a:cubicBezTo>
                    <a:pt x="176" y="3"/>
                    <a:pt x="160" y="5"/>
                    <a:pt x="145" y="7"/>
                  </a:cubicBezTo>
                  <a:cubicBezTo>
                    <a:pt x="145" y="7"/>
                    <a:pt x="145" y="7"/>
                    <a:pt x="144" y="7"/>
                  </a:cubicBezTo>
                  <a:cubicBezTo>
                    <a:pt x="129" y="9"/>
                    <a:pt x="114" y="12"/>
                    <a:pt x="98" y="15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83" y="18"/>
                    <a:pt x="67" y="22"/>
                    <a:pt x="52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36" y="30"/>
                    <a:pt x="20" y="34"/>
                    <a:pt x="4" y="39"/>
                  </a:cubicBezTo>
                  <a:cubicBezTo>
                    <a:pt x="2" y="40"/>
                    <a:pt x="0" y="43"/>
                    <a:pt x="0" y="46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50"/>
                    <a:pt x="13" y="486"/>
                    <a:pt x="102" y="553"/>
                  </a:cubicBezTo>
                  <a:cubicBezTo>
                    <a:pt x="115" y="563"/>
                    <a:pt x="129" y="573"/>
                    <a:pt x="142" y="582"/>
                  </a:cubicBezTo>
                  <a:cubicBezTo>
                    <a:pt x="142" y="582"/>
                    <a:pt x="142" y="582"/>
                    <a:pt x="142" y="582"/>
                  </a:cubicBezTo>
                  <a:cubicBezTo>
                    <a:pt x="182" y="609"/>
                    <a:pt x="220" y="629"/>
                    <a:pt x="238" y="633"/>
                  </a:cubicBezTo>
                  <a:cubicBezTo>
                    <a:pt x="238" y="633"/>
                    <a:pt x="238" y="633"/>
                    <a:pt x="238" y="633"/>
                  </a:cubicBezTo>
                  <a:cubicBezTo>
                    <a:pt x="238" y="633"/>
                    <a:pt x="239" y="633"/>
                    <a:pt x="239" y="633"/>
                  </a:cubicBezTo>
                  <a:cubicBezTo>
                    <a:pt x="239" y="633"/>
                    <a:pt x="239" y="633"/>
                    <a:pt x="239" y="633"/>
                  </a:cubicBezTo>
                  <a:cubicBezTo>
                    <a:pt x="239" y="633"/>
                    <a:pt x="239" y="633"/>
                    <a:pt x="239" y="633"/>
                  </a:cubicBezTo>
                  <a:cubicBezTo>
                    <a:pt x="239" y="633"/>
                    <a:pt x="239" y="633"/>
                    <a:pt x="239" y="633"/>
                  </a:cubicBezTo>
                  <a:cubicBezTo>
                    <a:pt x="240" y="633"/>
                    <a:pt x="240" y="633"/>
                    <a:pt x="241" y="633"/>
                  </a:cubicBezTo>
                  <a:cubicBezTo>
                    <a:pt x="261" y="629"/>
                    <a:pt x="320" y="598"/>
                    <a:pt x="373" y="560"/>
                  </a:cubicBezTo>
                  <a:cubicBezTo>
                    <a:pt x="421" y="526"/>
                    <a:pt x="478" y="477"/>
                    <a:pt x="478" y="435"/>
                  </a:cubicBezTo>
                  <a:cubicBezTo>
                    <a:pt x="478" y="46"/>
                    <a:pt x="478" y="46"/>
                    <a:pt x="478" y="46"/>
                  </a:cubicBezTo>
                  <a:cubicBezTo>
                    <a:pt x="478" y="43"/>
                    <a:pt x="476" y="40"/>
                    <a:pt x="473" y="39"/>
                  </a:cubicBezTo>
                  <a:close/>
                  <a:moveTo>
                    <a:pt x="199" y="15"/>
                  </a:moveTo>
                  <a:cubicBezTo>
                    <a:pt x="210" y="15"/>
                    <a:pt x="221" y="14"/>
                    <a:pt x="232" y="14"/>
                  </a:cubicBezTo>
                  <a:cubicBezTo>
                    <a:pt x="232" y="617"/>
                    <a:pt x="232" y="617"/>
                    <a:pt x="232" y="617"/>
                  </a:cubicBezTo>
                  <a:cubicBezTo>
                    <a:pt x="224" y="614"/>
                    <a:pt x="213" y="608"/>
                    <a:pt x="200" y="601"/>
                  </a:cubicBezTo>
                  <a:lnTo>
                    <a:pt x="199" y="15"/>
                  </a:lnTo>
                  <a:close/>
                  <a:moveTo>
                    <a:pt x="186" y="593"/>
                  </a:moveTo>
                  <a:cubicBezTo>
                    <a:pt x="175" y="587"/>
                    <a:pt x="165" y="580"/>
                    <a:pt x="153" y="572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4" y="19"/>
                    <a:pt x="175" y="17"/>
                    <a:pt x="185" y="17"/>
                  </a:cubicBezTo>
                  <a:lnTo>
                    <a:pt x="186" y="593"/>
                  </a:lnTo>
                  <a:close/>
                  <a:moveTo>
                    <a:pt x="60" y="38"/>
                  </a:moveTo>
                  <a:cubicBezTo>
                    <a:pt x="71" y="35"/>
                    <a:pt x="82" y="33"/>
                    <a:pt x="92" y="31"/>
                  </a:cubicBezTo>
                  <a:cubicBezTo>
                    <a:pt x="93" y="528"/>
                    <a:pt x="93" y="528"/>
                    <a:pt x="93" y="528"/>
                  </a:cubicBezTo>
                  <a:cubicBezTo>
                    <a:pt x="81" y="518"/>
                    <a:pt x="70" y="509"/>
                    <a:pt x="60" y="500"/>
                  </a:cubicBezTo>
                  <a:lnTo>
                    <a:pt x="60" y="38"/>
                  </a:lnTo>
                  <a:close/>
                  <a:moveTo>
                    <a:pt x="14" y="435"/>
                  </a:moveTo>
                  <a:cubicBezTo>
                    <a:pt x="14" y="51"/>
                    <a:pt x="14" y="51"/>
                    <a:pt x="14" y="51"/>
                  </a:cubicBezTo>
                  <a:cubicBezTo>
                    <a:pt x="24" y="48"/>
                    <a:pt x="35" y="45"/>
                    <a:pt x="46" y="42"/>
                  </a:cubicBezTo>
                  <a:cubicBezTo>
                    <a:pt x="46" y="487"/>
                    <a:pt x="46" y="487"/>
                    <a:pt x="46" y="487"/>
                  </a:cubicBezTo>
                  <a:cubicBezTo>
                    <a:pt x="25" y="465"/>
                    <a:pt x="14" y="447"/>
                    <a:pt x="14" y="435"/>
                  </a:cubicBezTo>
                  <a:close/>
                  <a:moveTo>
                    <a:pt x="107" y="539"/>
                  </a:moveTo>
                  <a:cubicBezTo>
                    <a:pt x="106" y="28"/>
                    <a:pt x="106" y="28"/>
                    <a:pt x="106" y="28"/>
                  </a:cubicBezTo>
                  <a:cubicBezTo>
                    <a:pt x="117" y="26"/>
                    <a:pt x="128" y="24"/>
                    <a:pt x="139" y="22"/>
                  </a:cubicBezTo>
                  <a:cubicBezTo>
                    <a:pt x="139" y="563"/>
                    <a:pt x="139" y="563"/>
                    <a:pt x="139" y="563"/>
                  </a:cubicBezTo>
                  <a:cubicBezTo>
                    <a:pt x="130" y="556"/>
                    <a:pt x="120" y="549"/>
                    <a:pt x="111" y="542"/>
                  </a:cubicBezTo>
                  <a:cubicBezTo>
                    <a:pt x="109" y="541"/>
                    <a:pt x="108" y="540"/>
                    <a:pt x="107" y="539"/>
                  </a:cubicBezTo>
                  <a:close/>
                  <a:moveTo>
                    <a:pt x="464" y="435"/>
                  </a:moveTo>
                  <a:cubicBezTo>
                    <a:pt x="464" y="496"/>
                    <a:pt x="297" y="598"/>
                    <a:pt x="246" y="617"/>
                  </a:cubicBezTo>
                  <a:cubicBezTo>
                    <a:pt x="246" y="14"/>
                    <a:pt x="246" y="14"/>
                    <a:pt x="246" y="14"/>
                  </a:cubicBezTo>
                  <a:cubicBezTo>
                    <a:pt x="327" y="15"/>
                    <a:pt x="408" y="34"/>
                    <a:pt x="464" y="51"/>
                  </a:cubicBezTo>
                  <a:lnTo>
                    <a:pt x="464" y="4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07"/>
            <p:cNvSpPr>
              <a:spLocks noEditPoints="1"/>
            </p:cNvSpPr>
            <p:nvPr/>
          </p:nvSpPr>
          <p:spPr bwMode="auto">
            <a:xfrm>
              <a:off x="3818892" y="2231816"/>
              <a:ext cx="233558" cy="232091"/>
            </a:xfrm>
            <a:custGeom>
              <a:avLst/>
              <a:gdLst>
                <a:gd name="T0" fmla="*/ 591 w 610"/>
                <a:gd name="T1" fmla="*/ 523 h 606"/>
                <a:gd name="T2" fmla="*/ 463 w 610"/>
                <a:gd name="T3" fmla="*/ 395 h 606"/>
                <a:gd name="T4" fmla="*/ 432 w 610"/>
                <a:gd name="T5" fmla="*/ 74 h 606"/>
                <a:gd name="T6" fmla="*/ 253 w 610"/>
                <a:gd name="T7" fmla="*/ 0 h 606"/>
                <a:gd name="T8" fmla="*/ 74 w 610"/>
                <a:gd name="T9" fmla="*/ 74 h 606"/>
                <a:gd name="T10" fmla="*/ 0 w 610"/>
                <a:gd name="T11" fmla="*/ 253 h 606"/>
                <a:gd name="T12" fmla="*/ 74 w 610"/>
                <a:gd name="T13" fmla="*/ 433 h 606"/>
                <a:gd name="T14" fmla="*/ 253 w 610"/>
                <a:gd name="T15" fmla="*/ 507 h 606"/>
                <a:gd name="T16" fmla="*/ 395 w 610"/>
                <a:gd name="T17" fmla="*/ 464 h 606"/>
                <a:gd name="T18" fmla="*/ 522 w 610"/>
                <a:gd name="T19" fmla="*/ 591 h 606"/>
                <a:gd name="T20" fmla="*/ 557 w 610"/>
                <a:gd name="T21" fmla="*/ 606 h 606"/>
                <a:gd name="T22" fmla="*/ 591 w 610"/>
                <a:gd name="T23" fmla="*/ 591 h 606"/>
                <a:gd name="T24" fmla="*/ 591 w 610"/>
                <a:gd name="T25" fmla="*/ 523 h 606"/>
                <a:gd name="T26" fmla="*/ 84 w 610"/>
                <a:gd name="T27" fmla="*/ 423 h 606"/>
                <a:gd name="T28" fmla="*/ 14 w 610"/>
                <a:gd name="T29" fmla="*/ 253 h 606"/>
                <a:gd name="T30" fmla="*/ 84 w 610"/>
                <a:gd name="T31" fmla="*/ 84 h 606"/>
                <a:gd name="T32" fmla="*/ 253 w 610"/>
                <a:gd name="T33" fmla="*/ 14 h 606"/>
                <a:gd name="T34" fmla="*/ 422 w 610"/>
                <a:gd name="T35" fmla="*/ 84 h 606"/>
                <a:gd name="T36" fmla="*/ 449 w 610"/>
                <a:gd name="T37" fmla="*/ 391 h 606"/>
                <a:gd name="T38" fmla="*/ 448 w 610"/>
                <a:gd name="T39" fmla="*/ 392 h 606"/>
                <a:gd name="T40" fmla="*/ 422 w 610"/>
                <a:gd name="T41" fmla="*/ 423 h 606"/>
                <a:gd name="T42" fmla="*/ 392 w 610"/>
                <a:gd name="T43" fmla="*/ 448 h 606"/>
                <a:gd name="T44" fmla="*/ 391 w 610"/>
                <a:gd name="T45" fmla="*/ 449 h 606"/>
                <a:gd name="T46" fmla="*/ 253 w 610"/>
                <a:gd name="T47" fmla="*/ 493 h 606"/>
                <a:gd name="T48" fmla="*/ 84 w 610"/>
                <a:gd name="T49" fmla="*/ 423 h 606"/>
                <a:gd name="T50" fmla="*/ 581 w 610"/>
                <a:gd name="T51" fmla="*/ 581 h 606"/>
                <a:gd name="T52" fmla="*/ 532 w 610"/>
                <a:gd name="T53" fmla="*/ 581 h 606"/>
                <a:gd name="T54" fmla="*/ 406 w 610"/>
                <a:gd name="T55" fmla="*/ 455 h 606"/>
                <a:gd name="T56" fmla="*/ 432 w 610"/>
                <a:gd name="T57" fmla="*/ 433 h 606"/>
                <a:gd name="T58" fmla="*/ 455 w 610"/>
                <a:gd name="T59" fmla="*/ 406 h 606"/>
                <a:gd name="T60" fmla="*/ 581 w 610"/>
                <a:gd name="T61" fmla="*/ 533 h 606"/>
                <a:gd name="T62" fmla="*/ 581 w 610"/>
                <a:gd name="T63" fmla="*/ 581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0" h="606">
                  <a:moveTo>
                    <a:pt x="591" y="523"/>
                  </a:moveTo>
                  <a:cubicBezTo>
                    <a:pt x="463" y="395"/>
                    <a:pt x="463" y="395"/>
                    <a:pt x="463" y="395"/>
                  </a:cubicBezTo>
                  <a:cubicBezTo>
                    <a:pt x="530" y="296"/>
                    <a:pt x="519" y="161"/>
                    <a:pt x="432" y="74"/>
                  </a:cubicBezTo>
                  <a:cubicBezTo>
                    <a:pt x="384" y="26"/>
                    <a:pt x="321" y="0"/>
                    <a:pt x="253" y="0"/>
                  </a:cubicBezTo>
                  <a:cubicBezTo>
                    <a:pt x="185" y="0"/>
                    <a:pt x="122" y="26"/>
                    <a:pt x="74" y="74"/>
                  </a:cubicBezTo>
                  <a:cubicBezTo>
                    <a:pt x="26" y="122"/>
                    <a:pt x="0" y="186"/>
                    <a:pt x="0" y="253"/>
                  </a:cubicBezTo>
                  <a:cubicBezTo>
                    <a:pt x="0" y="321"/>
                    <a:pt x="26" y="385"/>
                    <a:pt x="74" y="433"/>
                  </a:cubicBezTo>
                  <a:cubicBezTo>
                    <a:pt x="122" y="480"/>
                    <a:pt x="185" y="507"/>
                    <a:pt x="253" y="507"/>
                  </a:cubicBezTo>
                  <a:cubicBezTo>
                    <a:pt x="304" y="507"/>
                    <a:pt x="353" y="492"/>
                    <a:pt x="395" y="464"/>
                  </a:cubicBezTo>
                  <a:cubicBezTo>
                    <a:pt x="522" y="591"/>
                    <a:pt x="522" y="591"/>
                    <a:pt x="522" y="591"/>
                  </a:cubicBezTo>
                  <a:cubicBezTo>
                    <a:pt x="532" y="601"/>
                    <a:pt x="544" y="606"/>
                    <a:pt x="557" y="606"/>
                  </a:cubicBezTo>
                  <a:cubicBezTo>
                    <a:pt x="569" y="606"/>
                    <a:pt x="582" y="601"/>
                    <a:pt x="591" y="591"/>
                  </a:cubicBezTo>
                  <a:cubicBezTo>
                    <a:pt x="610" y="572"/>
                    <a:pt x="610" y="542"/>
                    <a:pt x="591" y="523"/>
                  </a:cubicBezTo>
                  <a:close/>
                  <a:moveTo>
                    <a:pt x="84" y="423"/>
                  </a:moveTo>
                  <a:cubicBezTo>
                    <a:pt x="39" y="377"/>
                    <a:pt x="14" y="317"/>
                    <a:pt x="14" y="253"/>
                  </a:cubicBezTo>
                  <a:cubicBezTo>
                    <a:pt x="14" y="189"/>
                    <a:pt x="39" y="129"/>
                    <a:pt x="84" y="84"/>
                  </a:cubicBezTo>
                  <a:cubicBezTo>
                    <a:pt x="129" y="39"/>
                    <a:pt x="189" y="14"/>
                    <a:pt x="253" y="14"/>
                  </a:cubicBezTo>
                  <a:cubicBezTo>
                    <a:pt x="317" y="14"/>
                    <a:pt x="377" y="39"/>
                    <a:pt x="422" y="84"/>
                  </a:cubicBezTo>
                  <a:cubicBezTo>
                    <a:pt x="506" y="168"/>
                    <a:pt x="514" y="298"/>
                    <a:pt x="449" y="391"/>
                  </a:cubicBezTo>
                  <a:cubicBezTo>
                    <a:pt x="448" y="392"/>
                    <a:pt x="448" y="392"/>
                    <a:pt x="448" y="392"/>
                  </a:cubicBezTo>
                  <a:cubicBezTo>
                    <a:pt x="440" y="403"/>
                    <a:pt x="432" y="413"/>
                    <a:pt x="422" y="423"/>
                  </a:cubicBezTo>
                  <a:cubicBezTo>
                    <a:pt x="413" y="432"/>
                    <a:pt x="403" y="441"/>
                    <a:pt x="392" y="448"/>
                  </a:cubicBezTo>
                  <a:cubicBezTo>
                    <a:pt x="392" y="448"/>
                    <a:pt x="391" y="449"/>
                    <a:pt x="391" y="449"/>
                  </a:cubicBezTo>
                  <a:cubicBezTo>
                    <a:pt x="351" y="477"/>
                    <a:pt x="303" y="493"/>
                    <a:pt x="253" y="493"/>
                  </a:cubicBezTo>
                  <a:cubicBezTo>
                    <a:pt x="189" y="493"/>
                    <a:pt x="129" y="468"/>
                    <a:pt x="84" y="423"/>
                  </a:cubicBezTo>
                  <a:close/>
                  <a:moveTo>
                    <a:pt x="581" y="581"/>
                  </a:moveTo>
                  <a:cubicBezTo>
                    <a:pt x="568" y="595"/>
                    <a:pt x="546" y="595"/>
                    <a:pt x="532" y="581"/>
                  </a:cubicBezTo>
                  <a:cubicBezTo>
                    <a:pt x="406" y="455"/>
                    <a:pt x="406" y="455"/>
                    <a:pt x="406" y="455"/>
                  </a:cubicBezTo>
                  <a:cubicBezTo>
                    <a:pt x="415" y="448"/>
                    <a:pt x="424" y="441"/>
                    <a:pt x="432" y="433"/>
                  </a:cubicBezTo>
                  <a:cubicBezTo>
                    <a:pt x="440" y="424"/>
                    <a:pt x="448" y="415"/>
                    <a:pt x="455" y="406"/>
                  </a:cubicBezTo>
                  <a:cubicBezTo>
                    <a:pt x="581" y="533"/>
                    <a:pt x="581" y="533"/>
                    <a:pt x="581" y="533"/>
                  </a:cubicBezTo>
                  <a:cubicBezTo>
                    <a:pt x="595" y="546"/>
                    <a:pt x="595" y="568"/>
                    <a:pt x="581" y="5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06555" y="2070298"/>
              <a:ext cx="3240360" cy="555125"/>
            </a:xfrm>
            <a:prstGeom prst="rect">
              <a:avLst/>
            </a:prstGeom>
            <a:solidFill>
              <a:srgbClr val="B2B2B2">
                <a:alpha val="5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206554" y="2623801"/>
              <a:ext cx="3240361" cy="555125"/>
            </a:xfrm>
            <a:prstGeom prst="rect">
              <a:avLst/>
            </a:prstGeom>
            <a:solidFill>
              <a:srgbClr val="B2B2B2">
                <a:alpha val="4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06554" y="3177304"/>
              <a:ext cx="3240361" cy="555125"/>
            </a:xfrm>
            <a:prstGeom prst="rect">
              <a:avLst/>
            </a:prstGeom>
            <a:solidFill>
              <a:srgbClr val="B2B2B2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2987824" y="1901246"/>
              <a:ext cx="5098776" cy="2628609"/>
              <a:chOff x="-1348120" y="1139528"/>
              <a:chExt cx="9361040" cy="482596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-375492" y="1139528"/>
                <a:ext cx="7415784" cy="4700016"/>
                <a:chOff x="-375492" y="1139528"/>
                <a:chExt cx="7415784" cy="4700016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-375492" y="1139528"/>
                  <a:ext cx="7415784" cy="4700016"/>
                  <a:chOff x="-375492" y="1139528"/>
                  <a:chExt cx="7415784" cy="4700016"/>
                </a:xfrm>
              </p:grpSpPr>
              <p:sp>
                <p:nvSpPr>
                  <p:cNvPr id="16" name="Freeform 15"/>
                  <p:cNvSpPr/>
                  <p:nvPr/>
                </p:nvSpPr>
                <p:spPr>
                  <a:xfrm>
                    <a:off x="-375492" y="1139528"/>
                    <a:ext cx="7415784" cy="4700016"/>
                  </a:xfrm>
                  <a:custGeom>
                    <a:avLst/>
                    <a:gdLst>
                      <a:gd name="connsiteX0" fmla="*/ 224028 w 7415784"/>
                      <a:gd name="connsiteY0" fmla="*/ 269748 h 4700016"/>
                      <a:gd name="connsiteX1" fmla="*/ 224028 w 7415784"/>
                      <a:gd name="connsiteY1" fmla="*/ 4430268 h 4700016"/>
                      <a:gd name="connsiteX2" fmla="*/ 7191756 w 7415784"/>
                      <a:gd name="connsiteY2" fmla="*/ 4430268 h 4700016"/>
                      <a:gd name="connsiteX3" fmla="*/ 7191756 w 7415784"/>
                      <a:gd name="connsiteY3" fmla="*/ 269748 h 4700016"/>
                      <a:gd name="connsiteX4" fmla="*/ 266867 w 7415784"/>
                      <a:gd name="connsiteY4" fmla="*/ 0 h 4700016"/>
                      <a:gd name="connsiteX5" fmla="*/ 7148917 w 7415784"/>
                      <a:gd name="connsiteY5" fmla="*/ 0 h 4700016"/>
                      <a:gd name="connsiteX6" fmla="*/ 7415784 w 7415784"/>
                      <a:gd name="connsiteY6" fmla="*/ 266867 h 4700016"/>
                      <a:gd name="connsiteX7" fmla="*/ 7415784 w 7415784"/>
                      <a:gd name="connsiteY7" fmla="*/ 4433149 h 4700016"/>
                      <a:gd name="connsiteX8" fmla="*/ 7148917 w 7415784"/>
                      <a:gd name="connsiteY8" fmla="*/ 4700016 h 4700016"/>
                      <a:gd name="connsiteX9" fmla="*/ 266867 w 7415784"/>
                      <a:gd name="connsiteY9" fmla="*/ 4700016 h 4700016"/>
                      <a:gd name="connsiteX10" fmla="*/ 0 w 7415784"/>
                      <a:gd name="connsiteY10" fmla="*/ 4433149 h 4700016"/>
                      <a:gd name="connsiteX11" fmla="*/ 0 w 7415784"/>
                      <a:gd name="connsiteY11" fmla="*/ 266867 h 4700016"/>
                      <a:gd name="connsiteX12" fmla="*/ 266867 w 7415784"/>
                      <a:gd name="connsiteY12" fmla="*/ 0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15784" h="4700016">
                        <a:moveTo>
                          <a:pt x="224028" y="269748"/>
                        </a:moveTo>
                        <a:lnTo>
                          <a:pt x="224028" y="4430268"/>
                        </a:lnTo>
                        <a:lnTo>
                          <a:pt x="7191756" y="4430268"/>
                        </a:lnTo>
                        <a:lnTo>
                          <a:pt x="7191756" y="269748"/>
                        </a:lnTo>
                        <a:close/>
                        <a:moveTo>
                          <a:pt x="266867" y="0"/>
                        </a:moveTo>
                        <a:lnTo>
                          <a:pt x="7148917" y="0"/>
                        </a:lnTo>
                        <a:cubicBezTo>
                          <a:pt x="7296304" y="0"/>
                          <a:pt x="7415784" y="119480"/>
                          <a:pt x="7415784" y="266867"/>
                        </a:cubicBezTo>
                        <a:lnTo>
                          <a:pt x="7415784" y="4433149"/>
                        </a:lnTo>
                        <a:cubicBezTo>
                          <a:pt x="7415784" y="4580536"/>
                          <a:pt x="7296304" y="4700016"/>
                          <a:pt x="7148917" y="4700016"/>
                        </a:cubicBezTo>
                        <a:lnTo>
                          <a:pt x="266867" y="4700016"/>
                        </a:lnTo>
                        <a:cubicBezTo>
                          <a:pt x="119480" y="4700016"/>
                          <a:pt x="0" y="4580536"/>
                          <a:pt x="0" y="4433149"/>
                        </a:cubicBezTo>
                        <a:lnTo>
                          <a:pt x="0" y="266867"/>
                        </a:lnTo>
                        <a:cubicBezTo>
                          <a:pt x="0" y="119480"/>
                          <a:pt x="119480" y="0"/>
                          <a:pt x="26686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75000"/>
                      <a:lumOff val="2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0" name="Freeform 9"/>
                  <p:cNvSpPr/>
                  <p:nvPr/>
                </p:nvSpPr>
                <p:spPr>
                  <a:xfrm>
                    <a:off x="-358010" y="1160080"/>
                    <a:ext cx="7380820" cy="4658912"/>
                  </a:xfrm>
                  <a:custGeom>
                    <a:avLst/>
                    <a:gdLst>
                      <a:gd name="connsiteX0" fmla="*/ 252028 w 7380820"/>
                      <a:gd name="connsiteY0" fmla="*/ 295230 h 4658912"/>
                      <a:gd name="connsiteX1" fmla="*/ 252028 w 7380820"/>
                      <a:gd name="connsiteY1" fmla="*/ 4363682 h 4658912"/>
                      <a:gd name="connsiteX2" fmla="*/ 7128792 w 7380820"/>
                      <a:gd name="connsiteY2" fmla="*/ 4363682 h 4658912"/>
                      <a:gd name="connsiteX3" fmla="*/ 7128792 w 7380820"/>
                      <a:gd name="connsiteY3" fmla="*/ 295230 h 4658912"/>
                      <a:gd name="connsiteX4" fmla="*/ 264533 w 7380820"/>
                      <a:gd name="connsiteY4" fmla="*/ 0 h 4658912"/>
                      <a:gd name="connsiteX5" fmla="*/ 7116287 w 7380820"/>
                      <a:gd name="connsiteY5" fmla="*/ 0 h 4658912"/>
                      <a:gd name="connsiteX6" fmla="*/ 7380820 w 7380820"/>
                      <a:gd name="connsiteY6" fmla="*/ 264533 h 4658912"/>
                      <a:gd name="connsiteX7" fmla="*/ 7380820 w 7380820"/>
                      <a:gd name="connsiteY7" fmla="*/ 4394379 h 4658912"/>
                      <a:gd name="connsiteX8" fmla="*/ 7116287 w 7380820"/>
                      <a:gd name="connsiteY8" fmla="*/ 4658912 h 4658912"/>
                      <a:gd name="connsiteX9" fmla="*/ 264533 w 7380820"/>
                      <a:gd name="connsiteY9" fmla="*/ 4658912 h 4658912"/>
                      <a:gd name="connsiteX10" fmla="*/ 0 w 7380820"/>
                      <a:gd name="connsiteY10" fmla="*/ 4394379 h 4658912"/>
                      <a:gd name="connsiteX11" fmla="*/ 0 w 7380820"/>
                      <a:gd name="connsiteY11" fmla="*/ 264533 h 4658912"/>
                      <a:gd name="connsiteX12" fmla="*/ 264533 w 7380820"/>
                      <a:gd name="connsiteY12" fmla="*/ 0 h 46589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380820" h="4658912">
                        <a:moveTo>
                          <a:pt x="252028" y="295230"/>
                        </a:moveTo>
                        <a:lnTo>
                          <a:pt x="252028" y="4363682"/>
                        </a:lnTo>
                        <a:lnTo>
                          <a:pt x="7128792" y="4363682"/>
                        </a:lnTo>
                        <a:lnTo>
                          <a:pt x="7128792" y="295230"/>
                        </a:lnTo>
                        <a:close/>
                        <a:moveTo>
                          <a:pt x="264533" y="0"/>
                        </a:moveTo>
                        <a:lnTo>
                          <a:pt x="7116287" y="0"/>
                        </a:lnTo>
                        <a:cubicBezTo>
                          <a:pt x="7262385" y="0"/>
                          <a:pt x="7380820" y="118435"/>
                          <a:pt x="7380820" y="264533"/>
                        </a:cubicBezTo>
                        <a:lnTo>
                          <a:pt x="7380820" y="4394379"/>
                        </a:lnTo>
                        <a:cubicBezTo>
                          <a:pt x="7380820" y="4540477"/>
                          <a:pt x="7262385" y="4658912"/>
                          <a:pt x="7116287" y="4658912"/>
                        </a:cubicBezTo>
                        <a:lnTo>
                          <a:pt x="264533" y="4658912"/>
                        </a:lnTo>
                        <a:cubicBezTo>
                          <a:pt x="118435" y="4658912"/>
                          <a:pt x="0" y="4540477"/>
                          <a:pt x="0" y="4394379"/>
                        </a:cubicBezTo>
                        <a:lnTo>
                          <a:pt x="0" y="264533"/>
                        </a:lnTo>
                        <a:cubicBezTo>
                          <a:pt x="0" y="118435"/>
                          <a:pt x="118435" y="0"/>
                          <a:pt x="264533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4" name="Freeform 13"/>
                  <p:cNvSpPr/>
                  <p:nvPr/>
                </p:nvSpPr>
                <p:spPr>
                  <a:xfrm>
                    <a:off x="4509682" y="1139528"/>
                    <a:ext cx="2530610" cy="4700016"/>
                  </a:xfrm>
                  <a:custGeom>
                    <a:avLst/>
                    <a:gdLst>
                      <a:gd name="connsiteX0" fmla="*/ 0 w 2530610"/>
                      <a:gd name="connsiteY0" fmla="*/ 0 h 4700016"/>
                      <a:gd name="connsiteX1" fmla="*/ 2263743 w 2530610"/>
                      <a:gd name="connsiteY1" fmla="*/ 0 h 4700016"/>
                      <a:gd name="connsiteX2" fmla="*/ 2530610 w 2530610"/>
                      <a:gd name="connsiteY2" fmla="*/ 266867 h 4700016"/>
                      <a:gd name="connsiteX3" fmla="*/ 2530610 w 2530610"/>
                      <a:gd name="connsiteY3" fmla="*/ 4433149 h 4700016"/>
                      <a:gd name="connsiteX4" fmla="*/ 2263743 w 2530610"/>
                      <a:gd name="connsiteY4" fmla="*/ 4700016 h 4700016"/>
                      <a:gd name="connsiteX5" fmla="*/ 1961175 w 2530610"/>
                      <a:gd name="connsiteY5" fmla="*/ 4700016 h 4700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30610" h="4700016">
                        <a:moveTo>
                          <a:pt x="0" y="0"/>
                        </a:moveTo>
                        <a:lnTo>
                          <a:pt x="2263743" y="0"/>
                        </a:lnTo>
                        <a:cubicBezTo>
                          <a:pt x="2411130" y="0"/>
                          <a:pt x="2530610" y="119480"/>
                          <a:pt x="2530610" y="266867"/>
                        </a:cubicBezTo>
                        <a:lnTo>
                          <a:pt x="2530610" y="4433149"/>
                        </a:lnTo>
                        <a:cubicBezTo>
                          <a:pt x="2530610" y="4580536"/>
                          <a:pt x="2411130" y="4700016"/>
                          <a:pt x="2263743" y="4700016"/>
                        </a:cubicBezTo>
                        <a:lnTo>
                          <a:pt x="1961175" y="47000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30000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19" name="Oval 18"/>
                <p:cNvSpPr/>
                <p:nvPr/>
              </p:nvSpPr>
              <p:spPr>
                <a:xfrm>
                  <a:off x="3260392" y="1241052"/>
                  <a:ext cx="144016" cy="144016"/>
                </a:xfrm>
                <a:prstGeom prst="ellipse">
                  <a:avLst/>
                </a:prstGeom>
                <a:gradFill flip="none" rotWithShape="1">
                  <a:gsLst>
                    <a:gs pos="17000">
                      <a:schemeClr val="tx1"/>
                    </a:gs>
                    <a:gs pos="34000">
                      <a:srgbClr val="000000">
                        <a:lumMod val="84000"/>
                        <a:lumOff val="16000"/>
                      </a:srgbClr>
                    </a:gs>
                    <a:gs pos="100000">
                      <a:schemeClr val="bg1">
                        <a:lumMod val="50000"/>
                        <a:lumOff val="5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-1348120" y="5777968"/>
                <a:ext cx="9361040" cy="187524"/>
                <a:chOff x="-1348120" y="5777968"/>
                <a:chExt cx="9361040" cy="187524"/>
              </a:xfrm>
            </p:grpSpPr>
            <p:sp>
              <p:nvSpPr>
                <p:cNvPr id="7" name="Trapezoid 6"/>
                <p:cNvSpPr/>
                <p:nvPr/>
              </p:nvSpPr>
              <p:spPr>
                <a:xfrm flipV="1">
                  <a:off x="-1348120" y="5928916"/>
                  <a:ext cx="9361040" cy="36576"/>
                </a:xfrm>
                <a:prstGeom prst="trapezoid">
                  <a:avLst>
                    <a:gd name="adj" fmla="val 814192"/>
                  </a:avLst>
                </a:prstGeom>
                <a:solidFill>
                  <a:srgbClr val="80808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-1348120" y="5777968"/>
                  <a:ext cx="9361040" cy="151090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4383296" y="2209361"/>
              <a:ext cx="2646294" cy="33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b="1" dirty="0">
                  <a:latin typeface="+mj-lt"/>
                </a:rPr>
                <a:t>Battery life</a:t>
              </a:r>
              <a:endParaRPr lang="en-US" dirty="0"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83296" y="2764870"/>
              <a:ext cx="2646294" cy="33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b="1" dirty="0">
                  <a:latin typeface="+mj-lt"/>
                </a:rPr>
                <a:t>High-bandwidth</a:t>
              </a:r>
              <a:endParaRPr lang="en-US" dirty="0"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83296" y="3320377"/>
              <a:ext cx="2646294" cy="32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Security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383296" y="3875885"/>
              <a:ext cx="2646294" cy="32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Time</a:t>
              </a:r>
            </a:p>
          </p:txBody>
        </p:sp>
        <p:sp>
          <p:nvSpPr>
            <p:cNvPr id="53" name="Freeform 23">
              <a:extLst>
                <a:ext uri="{FF2B5EF4-FFF2-40B4-BE49-F238E27FC236}">
                  <a16:creationId xmlns:a16="http://schemas.microsoft.com/office/drawing/2014/main" id="{9FE9FA5C-13B7-44C6-B246-F52A02C3A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5908" y="2198004"/>
              <a:ext cx="428419" cy="330489"/>
            </a:xfrm>
            <a:custGeom>
              <a:avLst/>
              <a:gdLst>
                <a:gd name="T0" fmla="*/ 46 w 484"/>
                <a:gd name="T1" fmla="*/ 52 h 248"/>
                <a:gd name="T2" fmla="*/ 51 w 484"/>
                <a:gd name="T3" fmla="*/ 202 h 248"/>
                <a:gd name="T4" fmla="*/ 56 w 484"/>
                <a:gd name="T5" fmla="*/ 52 h 248"/>
                <a:gd name="T6" fmla="*/ 177 w 484"/>
                <a:gd name="T7" fmla="*/ 47 h 248"/>
                <a:gd name="T8" fmla="*/ 172 w 484"/>
                <a:gd name="T9" fmla="*/ 197 h 248"/>
                <a:gd name="T10" fmla="*/ 182 w 484"/>
                <a:gd name="T11" fmla="*/ 197 h 248"/>
                <a:gd name="T12" fmla="*/ 177 w 484"/>
                <a:gd name="T13" fmla="*/ 47 h 248"/>
                <a:gd name="T14" fmla="*/ 130 w 484"/>
                <a:gd name="T15" fmla="*/ 52 h 248"/>
                <a:gd name="T16" fmla="*/ 135 w 484"/>
                <a:gd name="T17" fmla="*/ 202 h 248"/>
                <a:gd name="T18" fmla="*/ 140 w 484"/>
                <a:gd name="T19" fmla="*/ 52 h 248"/>
                <a:gd name="T20" fmla="*/ 219 w 484"/>
                <a:gd name="T21" fmla="*/ 47 h 248"/>
                <a:gd name="T22" fmla="*/ 214 w 484"/>
                <a:gd name="T23" fmla="*/ 197 h 248"/>
                <a:gd name="T24" fmla="*/ 224 w 484"/>
                <a:gd name="T25" fmla="*/ 197 h 248"/>
                <a:gd name="T26" fmla="*/ 219 w 484"/>
                <a:gd name="T27" fmla="*/ 47 h 248"/>
                <a:gd name="T28" fmla="*/ 88 w 484"/>
                <a:gd name="T29" fmla="*/ 52 h 248"/>
                <a:gd name="T30" fmla="*/ 93 w 484"/>
                <a:gd name="T31" fmla="*/ 202 h 248"/>
                <a:gd name="T32" fmla="*/ 98 w 484"/>
                <a:gd name="T33" fmla="*/ 52 h 248"/>
                <a:gd name="T34" fmla="*/ 303 w 484"/>
                <a:gd name="T35" fmla="*/ 47 h 248"/>
                <a:gd name="T36" fmla="*/ 298 w 484"/>
                <a:gd name="T37" fmla="*/ 197 h 248"/>
                <a:gd name="T38" fmla="*/ 307 w 484"/>
                <a:gd name="T39" fmla="*/ 197 h 248"/>
                <a:gd name="T40" fmla="*/ 303 w 484"/>
                <a:gd name="T41" fmla="*/ 47 h 248"/>
                <a:gd name="T42" fmla="*/ 449 w 484"/>
                <a:gd name="T43" fmla="*/ 88 h 248"/>
                <a:gd name="T44" fmla="*/ 423 w 484"/>
                <a:gd name="T45" fmla="*/ 0 h 248"/>
                <a:gd name="T46" fmla="*/ 0 w 484"/>
                <a:gd name="T47" fmla="*/ 27 h 248"/>
                <a:gd name="T48" fmla="*/ 26 w 484"/>
                <a:gd name="T49" fmla="*/ 248 h 248"/>
                <a:gd name="T50" fmla="*/ 449 w 484"/>
                <a:gd name="T51" fmla="*/ 222 h 248"/>
                <a:gd name="T52" fmla="*/ 479 w 484"/>
                <a:gd name="T53" fmla="*/ 161 h 248"/>
                <a:gd name="T54" fmla="*/ 484 w 484"/>
                <a:gd name="T55" fmla="*/ 92 h 248"/>
                <a:gd name="T56" fmla="*/ 475 w 484"/>
                <a:gd name="T57" fmla="*/ 152 h 248"/>
                <a:gd name="T58" fmla="*/ 440 w 484"/>
                <a:gd name="T59" fmla="*/ 157 h 248"/>
                <a:gd name="T60" fmla="*/ 423 w 484"/>
                <a:gd name="T61" fmla="*/ 239 h 248"/>
                <a:gd name="T62" fmla="*/ 9 w 484"/>
                <a:gd name="T63" fmla="*/ 222 h 248"/>
                <a:gd name="T64" fmla="*/ 26 w 484"/>
                <a:gd name="T65" fmla="*/ 10 h 248"/>
                <a:gd name="T66" fmla="*/ 440 w 484"/>
                <a:gd name="T67" fmla="*/ 27 h 248"/>
                <a:gd name="T68" fmla="*/ 444 w 484"/>
                <a:gd name="T69" fmla="*/ 97 h 248"/>
                <a:gd name="T70" fmla="*/ 475 w 484"/>
                <a:gd name="T71" fmla="*/ 152 h 248"/>
                <a:gd name="T72" fmla="*/ 382 w 484"/>
                <a:gd name="T73" fmla="*/ 52 h 248"/>
                <a:gd name="T74" fmla="*/ 387 w 484"/>
                <a:gd name="T75" fmla="*/ 202 h 248"/>
                <a:gd name="T76" fmla="*/ 391 w 484"/>
                <a:gd name="T77" fmla="*/ 52 h 248"/>
                <a:gd name="T78" fmla="*/ 261 w 484"/>
                <a:gd name="T79" fmla="*/ 47 h 248"/>
                <a:gd name="T80" fmla="*/ 256 w 484"/>
                <a:gd name="T81" fmla="*/ 197 h 248"/>
                <a:gd name="T82" fmla="*/ 265 w 484"/>
                <a:gd name="T83" fmla="*/ 197 h 248"/>
                <a:gd name="T84" fmla="*/ 261 w 484"/>
                <a:gd name="T85" fmla="*/ 47 h 248"/>
                <a:gd name="T86" fmla="*/ 340 w 484"/>
                <a:gd name="T87" fmla="*/ 52 h 248"/>
                <a:gd name="T88" fmla="*/ 345 w 484"/>
                <a:gd name="T89" fmla="*/ 202 h 248"/>
                <a:gd name="T90" fmla="*/ 349 w 484"/>
                <a:gd name="T91" fmla="*/ 5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4" h="248">
                  <a:moveTo>
                    <a:pt x="51" y="47"/>
                  </a:moveTo>
                  <a:cubicBezTo>
                    <a:pt x="48" y="47"/>
                    <a:pt x="46" y="49"/>
                    <a:pt x="46" y="52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46" y="200"/>
                    <a:pt x="48" y="202"/>
                    <a:pt x="51" y="202"/>
                  </a:cubicBezTo>
                  <a:cubicBezTo>
                    <a:pt x="54" y="202"/>
                    <a:pt x="56" y="200"/>
                    <a:pt x="56" y="197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49"/>
                    <a:pt x="54" y="47"/>
                    <a:pt x="51" y="47"/>
                  </a:cubicBezTo>
                  <a:close/>
                  <a:moveTo>
                    <a:pt x="177" y="47"/>
                  </a:moveTo>
                  <a:cubicBezTo>
                    <a:pt x="174" y="47"/>
                    <a:pt x="172" y="49"/>
                    <a:pt x="172" y="52"/>
                  </a:cubicBezTo>
                  <a:cubicBezTo>
                    <a:pt x="172" y="197"/>
                    <a:pt x="172" y="197"/>
                    <a:pt x="172" y="197"/>
                  </a:cubicBezTo>
                  <a:cubicBezTo>
                    <a:pt x="172" y="200"/>
                    <a:pt x="174" y="202"/>
                    <a:pt x="177" y="202"/>
                  </a:cubicBezTo>
                  <a:cubicBezTo>
                    <a:pt x="179" y="202"/>
                    <a:pt x="182" y="200"/>
                    <a:pt x="182" y="197"/>
                  </a:cubicBezTo>
                  <a:cubicBezTo>
                    <a:pt x="182" y="52"/>
                    <a:pt x="182" y="52"/>
                    <a:pt x="182" y="52"/>
                  </a:cubicBezTo>
                  <a:cubicBezTo>
                    <a:pt x="182" y="49"/>
                    <a:pt x="179" y="47"/>
                    <a:pt x="177" y="47"/>
                  </a:cubicBezTo>
                  <a:close/>
                  <a:moveTo>
                    <a:pt x="135" y="47"/>
                  </a:moveTo>
                  <a:cubicBezTo>
                    <a:pt x="132" y="47"/>
                    <a:pt x="130" y="49"/>
                    <a:pt x="130" y="52"/>
                  </a:cubicBezTo>
                  <a:cubicBezTo>
                    <a:pt x="130" y="197"/>
                    <a:pt x="130" y="197"/>
                    <a:pt x="130" y="197"/>
                  </a:cubicBezTo>
                  <a:cubicBezTo>
                    <a:pt x="130" y="200"/>
                    <a:pt x="132" y="202"/>
                    <a:pt x="135" y="202"/>
                  </a:cubicBezTo>
                  <a:cubicBezTo>
                    <a:pt x="137" y="202"/>
                    <a:pt x="140" y="200"/>
                    <a:pt x="140" y="197"/>
                  </a:cubicBezTo>
                  <a:cubicBezTo>
                    <a:pt x="140" y="52"/>
                    <a:pt x="140" y="52"/>
                    <a:pt x="140" y="52"/>
                  </a:cubicBezTo>
                  <a:cubicBezTo>
                    <a:pt x="140" y="49"/>
                    <a:pt x="137" y="47"/>
                    <a:pt x="135" y="47"/>
                  </a:cubicBezTo>
                  <a:close/>
                  <a:moveTo>
                    <a:pt x="219" y="47"/>
                  </a:moveTo>
                  <a:cubicBezTo>
                    <a:pt x="216" y="47"/>
                    <a:pt x="214" y="49"/>
                    <a:pt x="214" y="52"/>
                  </a:cubicBezTo>
                  <a:cubicBezTo>
                    <a:pt x="214" y="197"/>
                    <a:pt x="214" y="197"/>
                    <a:pt x="214" y="197"/>
                  </a:cubicBezTo>
                  <a:cubicBezTo>
                    <a:pt x="214" y="200"/>
                    <a:pt x="216" y="202"/>
                    <a:pt x="219" y="202"/>
                  </a:cubicBezTo>
                  <a:cubicBezTo>
                    <a:pt x="221" y="202"/>
                    <a:pt x="224" y="200"/>
                    <a:pt x="224" y="197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49"/>
                    <a:pt x="221" y="47"/>
                    <a:pt x="219" y="47"/>
                  </a:cubicBezTo>
                  <a:close/>
                  <a:moveTo>
                    <a:pt x="93" y="47"/>
                  </a:moveTo>
                  <a:cubicBezTo>
                    <a:pt x="90" y="47"/>
                    <a:pt x="88" y="49"/>
                    <a:pt x="88" y="52"/>
                  </a:cubicBezTo>
                  <a:cubicBezTo>
                    <a:pt x="88" y="197"/>
                    <a:pt x="88" y="197"/>
                    <a:pt x="88" y="197"/>
                  </a:cubicBezTo>
                  <a:cubicBezTo>
                    <a:pt x="88" y="200"/>
                    <a:pt x="90" y="202"/>
                    <a:pt x="93" y="202"/>
                  </a:cubicBezTo>
                  <a:cubicBezTo>
                    <a:pt x="96" y="202"/>
                    <a:pt x="98" y="200"/>
                    <a:pt x="98" y="197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49"/>
                    <a:pt x="96" y="47"/>
                    <a:pt x="93" y="47"/>
                  </a:cubicBezTo>
                  <a:close/>
                  <a:moveTo>
                    <a:pt x="303" y="47"/>
                  </a:moveTo>
                  <a:cubicBezTo>
                    <a:pt x="300" y="47"/>
                    <a:pt x="298" y="49"/>
                    <a:pt x="298" y="52"/>
                  </a:cubicBezTo>
                  <a:cubicBezTo>
                    <a:pt x="298" y="197"/>
                    <a:pt x="298" y="197"/>
                    <a:pt x="298" y="197"/>
                  </a:cubicBezTo>
                  <a:cubicBezTo>
                    <a:pt x="298" y="200"/>
                    <a:pt x="300" y="202"/>
                    <a:pt x="303" y="202"/>
                  </a:cubicBezTo>
                  <a:cubicBezTo>
                    <a:pt x="305" y="202"/>
                    <a:pt x="307" y="200"/>
                    <a:pt x="307" y="197"/>
                  </a:cubicBezTo>
                  <a:cubicBezTo>
                    <a:pt x="307" y="52"/>
                    <a:pt x="307" y="52"/>
                    <a:pt x="307" y="52"/>
                  </a:cubicBezTo>
                  <a:cubicBezTo>
                    <a:pt x="307" y="49"/>
                    <a:pt x="305" y="47"/>
                    <a:pt x="303" y="47"/>
                  </a:cubicBezTo>
                  <a:close/>
                  <a:moveTo>
                    <a:pt x="479" y="88"/>
                  </a:moveTo>
                  <a:cubicBezTo>
                    <a:pt x="449" y="88"/>
                    <a:pt x="449" y="88"/>
                    <a:pt x="449" y="88"/>
                  </a:cubicBezTo>
                  <a:cubicBezTo>
                    <a:pt x="449" y="27"/>
                    <a:pt x="449" y="27"/>
                    <a:pt x="449" y="27"/>
                  </a:cubicBezTo>
                  <a:cubicBezTo>
                    <a:pt x="449" y="12"/>
                    <a:pt x="437" y="0"/>
                    <a:pt x="42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36"/>
                    <a:pt x="12" y="248"/>
                    <a:pt x="26" y="248"/>
                  </a:cubicBezTo>
                  <a:cubicBezTo>
                    <a:pt x="423" y="248"/>
                    <a:pt x="423" y="248"/>
                    <a:pt x="423" y="248"/>
                  </a:cubicBezTo>
                  <a:cubicBezTo>
                    <a:pt x="437" y="248"/>
                    <a:pt x="449" y="236"/>
                    <a:pt x="449" y="222"/>
                  </a:cubicBezTo>
                  <a:cubicBezTo>
                    <a:pt x="449" y="161"/>
                    <a:pt x="449" y="161"/>
                    <a:pt x="449" y="161"/>
                  </a:cubicBezTo>
                  <a:cubicBezTo>
                    <a:pt x="479" y="161"/>
                    <a:pt x="479" y="161"/>
                    <a:pt x="479" y="161"/>
                  </a:cubicBezTo>
                  <a:cubicBezTo>
                    <a:pt x="482" y="161"/>
                    <a:pt x="484" y="159"/>
                    <a:pt x="484" y="157"/>
                  </a:cubicBezTo>
                  <a:cubicBezTo>
                    <a:pt x="484" y="92"/>
                    <a:pt x="484" y="92"/>
                    <a:pt x="484" y="92"/>
                  </a:cubicBezTo>
                  <a:cubicBezTo>
                    <a:pt x="484" y="90"/>
                    <a:pt x="482" y="88"/>
                    <a:pt x="479" y="88"/>
                  </a:cubicBezTo>
                  <a:close/>
                  <a:moveTo>
                    <a:pt x="475" y="152"/>
                  </a:moveTo>
                  <a:cubicBezTo>
                    <a:pt x="444" y="152"/>
                    <a:pt x="444" y="152"/>
                    <a:pt x="444" y="152"/>
                  </a:cubicBezTo>
                  <a:cubicBezTo>
                    <a:pt x="442" y="152"/>
                    <a:pt x="440" y="154"/>
                    <a:pt x="440" y="157"/>
                  </a:cubicBezTo>
                  <a:cubicBezTo>
                    <a:pt x="440" y="222"/>
                    <a:pt x="440" y="222"/>
                    <a:pt x="440" y="222"/>
                  </a:cubicBezTo>
                  <a:cubicBezTo>
                    <a:pt x="440" y="231"/>
                    <a:pt x="432" y="239"/>
                    <a:pt x="423" y="239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17" y="239"/>
                    <a:pt x="9" y="231"/>
                    <a:pt x="9" y="22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17"/>
                    <a:pt x="17" y="10"/>
                    <a:pt x="26" y="10"/>
                  </a:cubicBezTo>
                  <a:cubicBezTo>
                    <a:pt x="423" y="10"/>
                    <a:pt x="423" y="10"/>
                    <a:pt x="423" y="10"/>
                  </a:cubicBezTo>
                  <a:cubicBezTo>
                    <a:pt x="432" y="10"/>
                    <a:pt x="440" y="17"/>
                    <a:pt x="440" y="27"/>
                  </a:cubicBezTo>
                  <a:cubicBezTo>
                    <a:pt x="440" y="92"/>
                    <a:pt x="440" y="92"/>
                    <a:pt x="440" y="92"/>
                  </a:cubicBezTo>
                  <a:cubicBezTo>
                    <a:pt x="440" y="95"/>
                    <a:pt x="442" y="97"/>
                    <a:pt x="444" y="97"/>
                  </a:cubicBezTo>
                  <a:cubicBezTo>
                    <a:pt x="475" y="97"/>
                    <a:pt x="475" y="97"/>
                    <a:pt x="475" y="97"/>
                  </a:cubicBezTo>
                  <a:lnTo>
                    <a:pt x="475" y="152"/>
                  </a:lnTo>
                  <a:close/>
                  <a:moveTo>
                    <a:pt x="387" y="47"/>
                  </a:moveTo>
                  <a:cubicBezTo>
                    <a:pt x="384" y="47"/>
                    <a:pt x="382" y="49"/>
                    <a:pt x="382" y="52"/>
                  </a:cubicBezTo>
                  <a:cubicBezTo>
                    <a:pt x="382" y="197"/>
                    <a:pt x="382" y="197"/>
                    <a:pt x="382" y="197"/>
                  </a:cubicBezTo>
                  <a:cubicBezTo>
                    <a:pt x="382" y="200"/>
                    <a:pt x="384" y="202"/>
                    <a:pt x="387" y="202"/>
                  </a:cubicBezTo>
                  <a:cubicBezTo>
                    <a:pt x="389" y="202"/>
                    <a:pt x="391" y="200"/>
                    <a:pt x="391" y="197"/>
                  </a:cubicBezTo>
                  <a:cubicBezTo>
                    <a:pt x="391" y="52"/>
                    <a:pt x="391" y="52"/>
                    <a:pt x="391" y="52"/>
                  </a:cubicBezTo>
                  <a:cubicBezTo>
                    <a:pt x="391" y="49"/>
                    <a:pt x="389" y="47"/>
                    <a:pt x="387" y="47"/>
                  </a:cubicBezTo>
                  <a:close/>
                  <a:moveTo>
                    <a:pt x="261" y="47"/>
                  </a:moveTo>
                  <a:cubicBezTo>
                    <a:pt x="258" y="47"/>
                    <a:pt x="256" y="49"/>
                    <a:pt x="256" y="52"/>
                  </a:cubicBezTo>
                  <a:cubicBezTo>
                    <a:pt x="256" y="197"/>
                    <a:pt x="256" y="197"/>
                    <a:pt x="256" y="197"/>
                  </a:cubicBezTo>
                  <a:cubicBezTo>
                    <a:pt x="256" y="200"/>
                    <a:pt x="258" y="202"/>
                    <a:pt x="261" y="202"/>
                  </a:cubicBezTo>
                  <a:cubicBezTo>
                    <a:pt x="263" y="202"/>
                    <a:pt x="265" y="200"/>
                    <a:pt x="265" y="197"/>
                  </a:cubicBezTo>
                  <a:cubicBezTo>
                    <a:pt x="265" y="52"/>
                    <a:pt x="265" y="52"/>
                    <a:pt x="265" y="52"/>
                  </a:cubicBezTo>
                  <a:cubicBezTo>
                    <a:pt x="265" y="49"/>
                    <a:pt x="263" y="47"/>
                    <a:pt x="261" y="47"/>
                  </a:cubicBezTo>
                  <a:close/>
                  <a:moveTo>
                    <a:pt x="345" y="47"/>
                  </a:moveTo>
                  <a:cubicBezTo>
                    <a:pt x="342" y="47"/>
                    <a:pt x="340" y="49"/>
                    <a:pt x="340" y="52"/>
                  </a:cubicBezTo>
                  <a:cubicBezTo>
                    <a:pt x="340" y="197"/>
                    <a:pt x="340" y="197"/>
                    <a:pt x="340" y="197"/>
                  </a:cubicBezTo>
                  <a:cubicBezTo>
                    <a:pt x="340" y="200"/>
                    <a:pt x="342" y="202"/>
                    <a:pt x="345" y="202"/>
                  </a:cubicBezTo>
                  <a:cubicBezTo>
                    <a:pt x="347" y="202"/>
                    <a:pt x="349" y="200"/>
                    <a:pt x="349" y="197"/>
                  </a:cubicBezTo>
                  <a:cubicBezTo>
                    <a:pt x="349" y="52"/>
                    <a:pt x="349" y="52"/>
                    <a:pt x="349" y="52"/>
                  </a:cubicBezTo>
                  <a:cubicBezTo>
                    <a:pt x="349" y="49"/>
                    <a:pt x="347" y="47"/>
                    <a:pt x="345" y="4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269033-41F1-49A3-8B56-6B90D97D28C4}"/>
                </a:ext>
              </a:extLst>
            </p:cNvPr>
            <p:cNvGrpSpPr/>
            <p:nvPr/>
          </p:nvGrpSpPr>
          <p:grpSpPr>
            <a:xfrm>
              <a:off x="3708488" y="3798942"/>
              <a:ext cx="433259" cy="458001"/>
              <a:chOff x="3012819" y="3059188"/>
              <a:chExt cx="1097280" cy="1097280"/>
            </a:xfrm>
          </p:grpSpPr>
          <p:sp>
            <p:nvSpPr>
              <p:cNvPr id="54" name="Oval 20">
                <a:extLst>
                  <a:ext uri="{FF2B5EF4-FFF2-40B4-BE49-F238E27FC236}">
                    <a16:creationId xmlns:a16="http://schemas.microsoft.com/office/drawing/2014/main" id="{C2AEBEC7-A4DB-46B1-9CE8-BE736B513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819" y="3059188"/>
                <a:ext cx="1097280" cy="109728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5" name="Freeform 106">
                <a:extLst>
                  <a:ext uri="{FF2B5EF4-FFF2-40B4-BE49-F238E27FC236}">
                    <a16:creationId xmlns:a16="http://schemas.microsoft.com/office/drawing/2014/main" id="{3A48AA0A-8EC7-48BF-98FA-F4193CE444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6734" y="3274725"/>
                <a:ext cx="508299" cy="666206"/>
              </a:xfrm>
              <a:custGeom>
                <a:avLst/>
                <a:gdLst>
                  <a:gd name="T0" fmla="*/ 451 w 493"/>
                  <a:gd name="T1" fmla="*/ 579 h 646"/>
                  <a:gd name="T2" fmla="*/ 285 w 493"/>
                  <a:gd name="T3" fmla="*/ 321 h 646"/>
                  <a:gd name="T4" fmla="*/ 419 w 493"/>
                  <a:gd name="T5" fmla="*/ 174 h 646"/>
                  <a:gd name="T6" fmla="*/ 424 w 493"/>
                  <a:gd name="T7" fmla="*/ 165 h 646"/>
                  <a:gd name="T8" fmla="*/ 460 w 493"/>
                  <a:gd name="T9" fmla="*/ 67 h 646"/>
                  <a:gd name="T10" fmla="*/ 460 w 493"/>
                  <a:gd name="T11" fmla="*/ 0 h 646"/>
                  <a:gd name="T12" fmla="*/ 0 w 493"/>
                  <a:gd name="T13" fmla="*/ 33 h 646"/>
                  <a:gd name="T14" fmla="*/ 44 w 493"/>
                  <a:gd name="T15" fmla="*/ 67 h 646"/>
                  <a:gd name="T16" fmla="*/ 73 w 493"/>
                  <a:gd name="T17" fmla="*/ 166 h 646"/>
                  <a:gd name="T18" fmla="*/ 211 w 493"/>
                  <a:gd name="T19" fmla="*/ 317 h 646"/>
                  <a:gd name="T20" fmla="*/ 211 w 493"/>
                  <a:gd name="T21" fmla="*/ 332 h 646"/>
                  <a:gd name="T22" fmla="*/ 34 w 493"/>
                  <a:gd name="T23" fmla="*/ 579 h 646"/>
                  <a:gd name="T24" fmla="*/ 34 w 493"/>
                  <a:gd name="T25" fmla="*/ 646 h 646"/>
                  <a:gd name="T26" fmla="*/ 493 w 493"/>
                  <a:gd name="T27" fmla="*/ 612 h 646"/>
                  <a:gd name="T28" fmla="*/ 404 w 493"/>
                  <a:gd name="T29" fmla="*/ 479 h 646"/>
                  <a:gd name="T30" fmla="*/ 285 w 493"/>
                  <a:gd name="T31" fmla="*/ 348 h 646"/>
                  <a:gd name="T32" fmla="*/ 14 w 493"/>
                  <a:gd name="T33" fmla="*/ 33 h 646"/>
                  <a:gd name="T34" fmla="*/ 460 w 493"/>
                  <a:gd name="T35" fmla="*/ 14 h 646"/>
                  <a:gd name="T36" fmla="*/ 460 w 493"/>
                  <a:gd name="T37" fmla="*/ 53 h 646"/>
                  <a:gd name="T38" fmla="*/ 14 w 493"/>
                  <a:gd name="T39" fmla="*/ 33 h 646"/>
                  <a:gd name="T40" fmla="*/ 412 w 493"/>
                  <a:gd name="T41" fmla="*/ 156 h 646"/>
                  <a:gd name="T42" fmla="*/ 85 w 493"/>
                  <a:gd name="T43" fmla="*/ 156 h 646"/>
                  <a:gd name="T44" fmla="*/ 439 w 493"/>
                  <a:gd name="T45" fmla="*/ 67 h 646"/>
                  <a:gd name="T46" fmla="*/ 211 w 493"/>
                  <a:gd name="T47" fmla="*/ 490 h 646"/>
                  <a:gd name="T48" fmla="*/ 211 w 493"/>
                  <a:gd name="T49" fmla="*/ 348 h 646"/>
                  <a:gd name="T50" fmla="*/ 156 w 493"/>
                  <a:gd name="T51" fmla="*/ 509 h 646"/>
                  <a:gd name="T52" fmla="*/ 219 w 493"/>
                  <a:gd name="T53" fmla="*/ 503 h 646"/>
                  <a:gd name="T54" fmla="*/ 225 w 493"/>
                  <a:gd name="T55" fmla="*/ 336 h 646"/>
                  <a:gd name="T56" fmla="*/ 225 w 493"/>
                  <a:gd name="T57" fmla="*/ 313 h 646"/>
                  <a:gd name="T58" fmla="*/ 94 w 493"/>
                  <a:gd name="T59" fmla="*/ 175 h 646"/>
                  <a:gd name="T60" fmla="*/ 259 w 493"/>
                  <a:gd name="T61" fmla="*/ 169 h 646"/>
                  <a:gd name="T62" fmla="*/ 274 w 493"/>
                  <a:gd name="T63" fmla="*/ 307 h 646"/>
                  <a:gd name="T64" fmla="*/ 271 w 493"/>
                  <a:gd name="T65" fmla="*/ 321 h 646"/>
                  <a:gd name="T66" fmla="*/ 271 w 493"/>
                  <a:gd name="T67" fmla="*/ 483 h 646"/>
                  <a:gd name="T68" fmla="*/ 278 w 493"/>
                  <a:gd name="T69" fmla="*/ 493 h 646"/>
                  <a:gd name="T70" fmla="*/ 437 w 493"/>
                  <a:gd name="T71" fmla="*/ 579 h 646"/>
                  <a:gd name="T72" fmla="*/ 84 w 493"/>
                  <a:gd name="T73" fmla="*/ 495 h 646"/>
                  <a:gd name="T74" fmla="*/ 34 w 493"/>
                  <a:gd name="T75" fmla="*/ 632 h 646"/>
                  <a:gd name="T76" fmla="*/ 34 w 493"/>
                  <a:gd name="T77" fmla="*/ 593 h 646"/>
                  <a:gd name="T78" fmla="*/ 479 w 493"/>
                  <a:gd name="T79" fmla="*/ 612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93" h="646">
                    <a:moveTo>
                      <a:pt x="460" y="579"/>
                    </a:moveTo>
                    <a:cubicBezTo>
                      <a:pt x="451" y="579"/>
                      <a:pt x="451" y="579"/>
                      <a:pt x="451" y="579"/>
                    </a:cubicBezTo>
                    <a:cubicBezTo>
                      <a:pt x="435" y="462"/>
                      <a:pt x="357" y="372"/>
                      <a:pt x="285" y="332"/>
                    </a:cubicBezTo>
                    <a:cubicBezTo>
                      <a:pt x="285" y="321"/>
                      <a:pt x="285" y="321"/>
                      <a:pt x="285" y="321"/>
                    </a:cubicBezTo>
                    <a:cubicBezTo>
                      <a:pt x="285" y="317"/>
                      <a:pt x="285" y="317"/>
                      <a:pt x="285" y="317"/>
                    </a:cubicBezTo>
                    <a:cubicBezTo>
                      <a:pt x="334" y="291"/>
                      <a:pt x="385" y="241"/>
                      <a:pt x="419" y="174"/>
                    </a:cubicBezTo>
                    <a:cubicBezTo>
                      <a:pt x="421" y="174"/>
                      <a:pt x="422" y="173"/>
                      <a:pt x="423" y="172"/>
                    </a:cubicBezTo>
                    <a:cubicBezTo>
                      <a:pt x="424" y="170"/>
                      <a:pt x="424" y="167"/>
                      <a:pt x="424" y="165"/>
                    </a:cubicBezTo>
                    <a:cubicBezTo>
                      <a:pt x="438" y="135"/>
                      <a:pt x="448" y="102"/>
                      <a:pt x="453" y="67"/>
                    </a:cubicBezTo>
                    <a:cubicBezTo>
                      <a:pt x="460" y="67"/>
                      <a:pt x="460" y="67"/>
                      <a:pt x="460" y="67"/>
                    </a:cubicBezTo>
                    <a:cubicBezTo>
                      <a:pt x="478" y="67"/>
                      <a:pt x="493" y="52"/>
                      <a:pt x="493" y="33"/>
                    </a:cubicBezTo>
                    <a:cubicBezTo>
                      <a:pt x="493" y="15"/>
                      <a:pt x="478" y="0"/>
                      <a:pt x="46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44" y="67"/>
                      <a:pt x="44" y="67"/>
                      <a:pt x="44" y="67"/>
                    </a:cubicBezTo>
                    <a:cubicBezTo>
                      <a:pt x="48" y="100"/>
                      <a:pt x="58" y="130"/>
                      <a:pt x="70" y="158"/>
                    </a:cubicBezTo>
                    <a:cubicBezTo>
                      <a:pt x="69" y="161"/>
                      <a:pt x="70" y="165"/>
                      <a:pt x="73" y="166"/>
                    </a:cubicBezTo>
                    <a:cubicBezTo>
                      <a:pt x="73" y="166"/>
                      <a:pt x="74" y="167"/>
                      <a:pt x="74" y="167"/>
                    </a:cubicBezTo>
                    <a:cubicBezTo>
                      <a:pt x="107" y="237"/>
                      <a:pt x="160" y="290"/>
                      <a:pt x="211" y="317"/>
                    </a:cubicBezTo>
                    <a:cubicBezTo>
                      <a:pt x="211" y="330"/>
                      <a:pt x="211" y="330"/>
                      <a:pt x="211" y="330"/>
                    </a:cubicBezTo>
                    <a:cubicBezTo>
                      <a:pt x="211" y="332"/>
                      <a:pt x="211" y="332"/>
                      <a:pt x="211" y="332"/>
                    </a:cubicBezTo>
                    <a:cubicBezTo>
                      <a:pt x="140" y="371"/>
                      <a:pt x="62" y="462"/>
                      <a:pt x="44" y="579"/>
                    </a:cubicBezTo>
                    <a:cubicBezTo>
                      <a:pt x="34" y="579"/>
                      <a:pt x="34" y="579"/>
                      <a:pt x="34" y="579"/>
                    </a:cubicBezTo>
                    <a:cubicBezTo>
                      <a:pt x="15" y="579"/>
                      <a:pt x="0" y="594"/>
                      <a:pt x="0" y="612"/>
                    </a:cubicBezTo>
                    <a:cubicBezTo>
                      <a:pt x="0" y="631"/>
                      <a:pt x="15" y="646"/>
                      <a:pt x="34" y="646"/>
                    </a:cubicBezTo>
                    <a:cubicBezTo>
                      <a:pt x="460" y="646"/>
                      <a:pt x="460" y="646"/>
                      <a:pt x="460" y="646"/>
                    </a:cubicBezTo>
                    <a:cubicBezTo>
                      <a:pt x="478" y="646"/>
                      <a:pt x="493" y="631"/>
                      <a:pt x="493" y="612"/>
                    </a:cubicBezTo>
                    <a:cubicBezTo>
                      <a:pt x="493" y="594"/>
                      <a:pt x="478" y="579"/>
                      <a:pt x="460" y="579"/>
                    </a:cubicBezTo>
                    <a:close/>
                    <a:moveTo>
                      <a:pt x="404" y="479"/>
                    </a:moveTo>
                    <a:cubicBezTo>
                      <a:pt x="371" y="466"/>
                      <a:pt x="329" y="470"/>
                      <a:pt x="285" y="478"/>
                    </a:cubicBezTo>
                    <a:cubicBezTo>
                      <a:pt x="285" y="348"/>
                      <a:pt x="285" y="348"/>
                      <a:pt x="285" y="348"/>
                    </a:cubicBezTo>
                    <a:cubicBezTo>
                      <a:pt x="328" y="374"/>
                      <a:pt x="373" y="420"/>
                      <a:pt x="404" y="479"/>
                    </a:cubicBezTo>
                    <a:close/>
                    <a:moveTo>
                      <a:pt x="14" y="33"/>
                    </a:moveTo>
                    <a:cubicBezTo>
                      <a:pt x="14" y="23"/>
                      <a:pt x="23" y="14"/>
                      <a:pt x="34" y="14"/>
                    </a:cubicBezTo>
                    <a:cubicBezTo>
                      <a:pt x="460" y="14"/>
                      <a:pt x="460" y="14"/>
                      <a:pt x="460" y="14"/>
                    </a:cubicBezTo>
                    <a:cubicBezTo>
                      <a:pt x="471" y="14"/>
                      <a:pt x="479" y="23"/>
                      <a:pt x="479" y="33"/>
                    </a:cubicBezTo>
                    <a:cubicBezTo>
                      <a:pt x="479" y="44"/>
                      <a:pt x="471" y="53"/>
                      <a:pt x="460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23" y="53"/>
                      <a:pt x="14" y="44"/>
                      <a:pt x="14" y="33"/>
                    </a:cubicBezTo>
                    <a:close/>
                    <a:moveTo>
                      <a:pt x="439" y="67"/>
                    </a:moveTo>
                    <a:cubicBezTo>
                      <a:pt x="434" y="99"/>
                      <a:pt x="425" y="129"/>
                      <a:pt x="412" y="156"/>
                    </a:cubicBezTo>
                    <a:cubicBezTo>
                      <a:pt x="372" y="134"/>
                      <a:pt x="315" y="145"/>
                      <a:pt x="256" y="156"/>
                    </a:cubicBezTo>
                    <a:cubicBezTo>
                      <a:pt x="196" y="167"/>
                      <a:pt x="134" y="178"/>
                      <a:pt x="85" y="156"/>
                    </a:cubicBezTo>
                    <a:cubicBezTo>
                      <a:pt x="72" y="129"/>
                      <a:pt x="63" y="99"/>
                      <a:pt x="58" y="67"/>
                    </a:cubicBezTo>
                    <a:lnTo>
                      <a:pt x="439" y="67"/>
                    </a:lnTo>
                    <a:close/>
                    <a:moveTo>
                      <a:pt x="211" y="348"/>
                    </a:moveTo>
                    <a:cubicBezTo>
                      <a:pt x="211" y="490"/>
                      <a:pt x="211" y="490"/>
                      <a:pt x="211" y="490"/>
                    </a:cubicBezTo>
                    <a:cubicBezTo>
                      <a:pt x="171" y="496"/>
                      <a:pt x="127" y="499"/>
                      <a:pt x="90" y="483"/>
                    </a:cubicBezTo>
                    <a:cubicBezTo>
                      <a:pt x="121" y="422"/>
                      <a:pt x="168" y="374"/>
                      <a:pt x="211" y="348"/>
                    </a:cubicBezTo>
                    <a:close/>
                    <a:moveTo>
                      <a:pt x="84" y="495"/>
                    </a:moveTo>
                    <a:cubicBezTo>
                      <a:pt x="107" y="505"/>
                      <a:pt x="131" y="509"/>
                      <a:pt x="156" y="509"/>
                    </a:cubicBezTo>
                    <a:cubicBezTo>
                      <a:pt x="178" y="509"/>
                      <a:pt x="199" y="506"/>
                      <a:pt x="219" y="503"/>
                    </a:cubicBezTo>
                    <a:cubicBezTo>
                      <a:pt x="219" y="503"/>
                      <a:pt x="219" y="503"/>
                      <a:pt x="219" y="503"/>
                    </a:cubicBezTo>
                    <a:cubicBezTo>
                      <a:pt x="222" y="503"/>
                      <a:pt x="225" y="500"/>
                      <a:pt x="225" y="496"/>
                    </a:cubicBezTo>
                    <a:cubicBezTo>
                      <a:pt x="225" y="336"/>
                      <a:pt x="225" y="336"/>
                      <a:pt x="225" y="336"/>
                    </a:cubicBezTo>
                    <a:cubicBezTo>
                      <a:pt x="225" y="330"/>
                      <a:pt x="225" y="330"/>
                      <a:pt x="225" y="330"/>
                    </a:cubicBezTo>
                    <a:cubicBezTo>
                      <a:pt x="225" y="313"/>
                      <a:pt x="225" y="313"/>
                      <a:pt x="225" y="313"/>
                    </a:cubicBezTo>
                    <a:cubicBezTo>
                      <a:pt x="225" y="311"/>
                      <a:pt x="224" y="308"/>
                      <a:pt x="221" y="307"/>
                    </a:cubicBezTo>
                    <a:cubicBezTo>
                      <a:pt x="177" y="284"/>
                      <a:pt x="127" y="237"/>
                      <a:pt x="94" y="175"/>
                    </a:cubicBezTo>
                    <a:cubicBezTo>
                      <a:pt x="112" y="180"/>
                      <a:pt x="131" y="183"/>
                      <a:pt x="151" y="183"/>
                    </a:cubicBezTo>
                    <a:cubicBezTo>
                      <a:pt x="186" y="183"/>
                      <a:pt x="223" y="176"/>
                      <a:pt x="259" y="169"/>
                    </a:cubicBezTo>
                    <a:cubicBezTo>
                      <a:pt x="316" y="159"/>
                      <a:pt x="370" y="149"/>
                      <a:pt x="406" y="169"/>
                    </a:cubicBezTo>
                    <a:cubicBezTo>
                      <a:pt x="372" y="234"/>
                      <a:pt x="321" y="283"/>
                      <a:pt x="274" y="307"/>
                    </a:cubicBezTo>
                    <a:cubicBezTo>
                      <a:pt x="272" y="308"/>
                      <a:pt x="271" y="311"/>
                      <a:pt x="271" y="313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1" y="336"/>
                      <a:pt x="271" y="336"/>
                      <a:pt x="271" y="336"/>
                    </a:cubicBezTo>
                    <a:cubicBezTo>
                      <a:pt x="271" y="483"/>
                      <a:pt x="271" y="483"/>
                      <a:pt x="271" y="483"/>
                    </a:cubicBezTo>
                    <a:cubicBezTo>
                      <a:pt x="270" y="484"/>
                      <a:pt x="270" y="486"/>
                      <a:pt x="270" y="487"/>
                    </a:cubicBezTo>
                    <a:cubicBezTo>
                      <a:pt x="271" y="491"/>
                      <a:pt x="274" y="494"/>
                      <a:pt x="278" y="493"/>
                    </a:cubicBezTo>
                    <a:cubicBezTo>
                      <a:pt x="331" y="484"/>
                      <a:pt x="381" y="477"/>
                      <a:pt x="414" y="499"/>
                    </a:cubicBezTo>
                    <a:cubicBezTo>
                      <a:pt x="425" y="524"/>
                      <a:pt x="433" y="551"/>
                      <a:pt x="437" y="579"/>
                    </a:cubicBezTo>
                    <a:cubicBezTo>
                      <a:pt x="58" y="579"/>
                      <a:pt x="58" y="579"/>
                      <a:pt x="58" y="579"/>
                    </a:cubicBezTo>
                    <a:cubicBezTo>
                      <a:pt x="63" y="549"/>
                      <a:pt x="72" y="521"/>
                      <a:pt x="84" y="495"/>
                    </a:cubicBezTo>
                    <a:close/>
                    <a:moveTo>
                      <a:pt x="460" y="632"/>
                    </a:moveTo>
                    <a:cubicBezTo>
                      <a:pt x="34" y="632"/>
                      <a:pt x="34" y="632"/>
                      <a:pt x="34" y="632"/>
                    </a:cubicBezTo>
                    <a:cubicBezTo>
                      <a:pt x="23" y="632"/>
                      <a:pt x="14" y="623"/>
                      <a:pt x="14" y="612"/>
                    </a:cubicBezTo>
                    <a:cubicBezTo>
                      <a:pt x="14" y="601"/>
                      <a:pt x="23" y="593"/>
                      <a:pt x="34" y="593"/>
                    </a:cubicBezTo>
                    <a:cubicBezTo>
                      <a:pt x="460" y="593"/>
                      <a:pt x="460" y="593"/>
                      <a:pt x="460" y="593"/>
                    </a:cubicBezTo>
                    <a:cubicBezTo>
                      <a:pt x="471" y="593"/>
                      <a:pt x="479" y="601"/>
                      <a:pt x="479" y="612"/>
                    </a:cubicBezTo>
                    <a:cubicBezTo>
                      <a:pt x="479" y="623"/>
                      <a:pt x="471" y="632"/>
                      <a:pt x="460" y="6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EEE83B-197E-4C7B-8F40-61F2D4E35A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46" y="1192878"/>
            <a:ext cx="1799060" cy="464105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9E6AD27-9DC8-4330-A5D8-DD96C58591D1}"/>
              </a:ext>
            </a:extLst>
          </p:cNvPr>
          <p:cNvSpPr txBox="1"/>
          <p:nvPr/>
        </p:nvSpPr>
        <p:spPr>
          <a:xfrm>
            <a:off x="670596" y="1450082"/>
            <a:ext cx="10850804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67" dirty="0"/>
              <a:t>Therefore, it is crucial to choose the best </a:t>
            </a:r>
            <a:r>
              <a:rPr lang="en-IN" sz="1867" b="1" dirty="0"/>
              <a:t>IoT connectivity</a:t>
            </a:r>
            <a:r>
              <a:rPr lang="en-IN" sz="1867" dirty="0"/>
              <a:t> option for your </a:t>
            </a:r>
            <a:r>
              <a:rPr lang="en-IN" sz="1867" b="1" dirty="0"/>
              <a:t>specific needs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F07470-88F0-4DE7-A599-E8E636D9D5C0}"/>
              </a:ext>
            </a:extLst>
          </p:cNvPr>
          <p:cNvCxnSpPr>
            <a:cxnSpLocks/>
          </p:cNvCxnSpPr>
          <p:nvPr/>
        </p:nvCxnSpPr>
        <p:spPr bwMode="auto">
          <a:xfrm flipH="1">
            <a:off x="8016214" y="1709354"/>
            <a:ext cx="480053" cy="670452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6778BD-ABED-42AB-A6BB-8C2E23A46B64}"/>
              </a:ext>
            </a:extLst>
          </p:cNvPr>
          <p:cNvSpPr txBox="1"/>
          <p:nvPr/>
        </p:nvSpPr>
        <p:spPr>
          <a:xfrm>
            <a:off x="2167396" y="5783206"/>
            <a:ext cx="866326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Let us discuss the major ways in which IoT devices connect to Internet</a:t>
            </a:r>
          </a:p>
        </p:txBody>
      </p:sp>
    </p:spTree>
    <p:extLst>
      <p:ext uri="{BB962C8B-B14F-4D97-AF65-F5344CB8AC3E}">
        <p14:creationId xmlns:p14="http://schemas.microsoft.com/office/powerpoint/2010/main" val="102561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3034-2813-4C92-81BD-07D506AA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IoT Wireless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728C8-C9FE-4C33-8F97-7458E2CE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98" y="1355968"/>
            <a:ext cx="10947908" cy="982512"/>
          </a:xfrm>
        </p:spPr>
        <p:txBody>
          <a:bodyPr/>
          <a:lstStyle/>
          <a:p>
            <a:r>
              <a:rPr lang="en-IN" dirty="0"/>
              <a:t>IoT devices mostly connect to internet </a:t>
            </a:r>
            <a:r>
              <a:rPr lang="en-IN" b="1" dirty="0"/>
              <a:t>Wirelessly</a:t>
            </a:r>
          </a:p>
          <a:p>
            <a:r>
              <a:rPr lang="en-IN" dirty="0"/>
              <a:t>Based on the range of coverage , </a:t>
            </a:r>
            <a:r>
              <a:rPr lang="en-IN" b="1" dirty="0"/>
              <a:t>Wireless IoT Technologies</a:t>
            </a:r>
            <a:r>
              <a:rPr lang="en-IN" dirty="0"/>
              <a:t> are classified as: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A4BE60-16D3-47E2-86F0-00DC1142BB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r="10625" b="4409"/>
          <a:stretch/>
        </p:blipFill>
        <p:spPr>
          <a:xfrm>
            <a:off x="623294" y="2152744"/>
            <a:ext cx="11197820" cy="348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33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392" y="452670"/>
            <a:ext cx="10363200" cy="556751"/>
          </a:xfrm>
        </p:spPr>
        <p:txBody>
          <a:bodyPr>
            <a:normAutofit fontScale="90000"/>
          </a:bodyPr>
          <a:lstStyle/>
          <a:p>
            <a:r>
              <a:rPr lang="en-IN" dirty="0"/>
              <a:t>Wireless IoT Networking: Short Range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298588" y="4908110"/>
            <a:ext cx="1152128" cy="479425"/>
          </a:xfrm>
        </p:spPr>
        <p:txBody>
          <a:bodyPr>
            <a:normAutofit fontScale="70000" lnSpcReduction="20000"/>
          </a:bodyPr>
          <a:lstStyle/>
          <a:p>
            <a:r>
              <a:rPr lang="en-IN" sz="2133" b="1" dirty="0">
                <a:latin typeface="+mj-lt"/>
              </a:rPr>
              <a:t>Bluetooth</a:t>
            </a:r>
          </a:p>
        </p:txBody>
      </p:sp>
      <p:pic>
        <p:nvPicPr>
          <p:cNvPr id="14" name="Picture 6" descr="Image result for Bluetooth">
            <a:extLst>
              <a:ext uri="{FF2B5EF4-FFF2-40B4-BE49-F238E27FC236}">
                <a16:creationId xmlns:a16="http://schemas.microsoft.com/office/drawing/2014/main" id="{7700F9FB-B062-42F8-A595-E572C237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7" y="2261768"/>
            <a:ext cx="2531251" cy="15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WIFI">
            <a:extLst>
              <a:ext uri="{FF2B5EF4-FFF2-40B4-BE49-F238E27FC236}">
                <a16:creationId xmlns:a16="http://schemas.microsoft.com/office/drawing/2014/main" id="{560AE4A3-BC72-4AAD-8BC7-DC92109D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51" y="2305389"/>
            <a:ext cx="2782092" cy="16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Zigbee">
            <a:extLst>
              <a:ext uri="{FF2B5EF4-FFF2-40B4-BE49-F238E27FC236}">
                <a16:creationId xmlns:a16="http://schemas.microsoft.com/office/drawing/2014/main" id="{E61A91D7-441F-4A5F-89EF-08656DD2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456" y="2305389"/>
            <a:ext cx="2775744" cy="17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">
            <a:extLst>
              <a:ext uri="{FF2B5EF4-FFF2-40B4-BE49-F238E27FC236}">
                <a16:creationId xmlns:a16="http://schemas.microsoft.com/office/drawing/2014/main" id="{E67559DE-4E55-438A-9CDF-B4E828CC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114" y="2255148"/>
            <a:ext cx="2598505" cy="159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05B33732-52B3-49A9-9FDB-FD297078A245}"/>
              </a:ext>
            </a:extLst>
          </p:cNvPr>
          <p:cNvSpPr txBox="1">
            <a:spLocks/>
          </p:cNvSpPr>
          <p:nvPr/>
        </p:nvSpPr>
        <p:spPr bwMode="gray">
          <a:xfrm>
            <a:off x="4111035" y="4908110"/>
            <a:ext cx="668923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573" tIns="22573" rIns="22573" bIns="22573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228560" rtl="0" eaLnBrk="1" fontAlgn="base" hangingPunct="1">
              <a:lnSpc>
                <a:spcPct val="150000"/>
              </a:lnSpc>
              <a:spcBef>
                <a:spcPts val="675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  <a:defRPr sz="1050">
                <a:solidFill>
                  <a:srgbClr val="5F5F5F"/>
                </a:solidFill>
                <a:latin typeface="Gill Sans" panose="020B0702020104020203" pitchFamily="34" charset="0"/>
                <a:ea typeface="+mn-ea"/>
                <a:cs typeface="+mn-cs"/>
              </a:defRPr>
            </a:lvl1pPr>
            <a:lvl2pPr marL="114297" indent="-114297" algn="l" defTabSz="228560" rtl="0" eaLnBrk="1" fontAlgn="base" hangingPunct="1">
              <a:spcBef>
                <a:spcPts val="675"/>
              </a:spcBef>
              <a:spcAft>
                <a:spcPct val="0"/>
              </a:spcAft>
              <a:buClr>
                <a:srgbClr val="095A82"/>
              </a:buClr>
              <a:buFont typeface="Arial" panose="020B0604020202020204" pitchFamily="34" charset="0"/>
              <a:buChar char="•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2pPr>
            <a:lvl3pPr marL="228594" indent="-114297" algn="l" defTabSz="228560" rtl="0" eaLnBrk="1" fontAlgn="base" hangingPunct="1">
              <a:spcBef>
                <a:spcPts val="338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Arial" charset="0"/>
              <a:buChar char="–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3pPr>
            <a:lvl4pPr marL="400040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4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4pPr>
            <a:lvl5pPr marL="571486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5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5pPr>
            <a:lvl6pPr marL="216814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6pPr>
            <a:lvl7pPr marL="262526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7pPr>
            <a:lvl8pPr marL="3082385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8pPr>
            <a:lvl9pPr marL="353950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133" b="1" kern="0" dirty="0">
                <a:latin typeface="+mj-lt"/>
              </a:rPr>
              <a:t>WIFI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EE42809-18CD-4020-ABD7-7BB7DFF8F912}"/>
              </a:ext>
            </a:extLst>
          </p:cNvPr>
          <p:cNvSpPr txBox="1">
            <a:spLocks/>
          </p:cNvSpPr>
          <p:nvPr/>
        </p:nvSpPr>
        <p:spPr bwMode="gray">
          <a:xfrm>
            <a:off x="6948468" y="4910161"/>
            <a:ext cx="100572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573" tIns="22573" rIns="22573" bIns="22573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228560" rtl="0" eaLnBrk="1" fontAlgn="base" hangingPunct="1">
              <a:lnSpc>
                <a:spcPct val="150000"/>
              </a:lnSpc>
              <a:spcBef>
                <a:spcPts val="675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  <a:defRPr sz="1050">
                <a:solidFill>
                  <a:srgbClr val="5F5F5F"/>
                </a:solidFill>
                <a:latin typeface="Gill Sans" panose="020B0702020104020203" pitchFamily="34" charset="0"/>
                <a:ea typeface="+mn-ea"/>
                <a:cs typeface="+mn-cs"/>
              </a:defRPr>
            </a:lvl1pPr>
            <a:lvl2pPr marL="114297" indent="-114297" algn="l" defTabSz="228560" rtl="0" eaLnBrk="1" fontAlgn="base" hangingPunct="1">
              <a:spcBef>
                <a:spcPts val="675"/>
              </a:spcBef>
              <a:spcAft>
                <a:spcPct val="0"/>
              </a:spcAft>
              <a:buClr>
                <a:srgbClr val="095A82"/>
              </a:buClr>
              <a:buFont typeface="Arial" panose="020B0604020202020204" pitchFamily="34" charset="0"/>
              <a:buChar char="•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2pPr>
            <a:lvl3pPr marL="228594" indent="-114297" algn="l" defTabSz="228560" rtl="0" eaLnBrk="1" fontAlgn="base" hangingPunct="1">
              <a:spcBef>
                <a:spcPts val="338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Arial" charset="0"/>
              <a:buChar char="–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3pPr>
            <a:lvl4pPr marL="400040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4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4pPr>
            <a:lvl5pPr marL="571486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5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5pPr>
            <a:lvl6pPr marL="216814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6pPr>
            <a:lvl7pPr marL="262526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7pPr>
            <a:lvl8pPr marL="3082385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8pPr>
            <a:lvl9pPr marL="353950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133" b="1" kern="0" dirty="0">
                <a:latin typeface="+mj-lt"/>
              </a:rPr>
              <a:t>ZigBee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0C231BC-34CA-4333-9AA6-D4E74278EBF6}"/>
              </a:ext>
            </a:extLst>
          </p:cNvPr>
          <p:cNvSpPr txBox="1">
            <a:spLocks/>
          </p:cNvSpPr>
          <p:nvPr/>
        </p:nvSpPr>
        <p:spPr bwMode="gray">
          <a:xfrm>
            <a:off x="9834464" y="4908110"/>
            <a:ext cx="115212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573" tIns="22573" rIns="22573" bIns="22573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0" indent="0" algn="l" defTabSz="228560" rtl="0" eaLnBrk="1" fontAlgn="base" hangingPunct="1">
              <a:lnSpc>
                <a:spcPct val="150000"/>
              </a:lnSpc>
              <a:spcBef>
                <a:spcPts val="675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  <a:defRPr sz="1050">
                <a:solidFill>
                  <a:srgbClr val="5F5F5F"/>
                </a:solidFill>
                <a:latin typeface="Gill Sans" panose="020B0702020104020203" pitchFamily="34" charset="0"/>
                <a:ea typeface="+mn-ea"/>
                <a:cs typeface="+mn-cs"/>
              </a:defRPr>
            </a:lvl1pPr>
            <a:lvl2pPr marL="114297" indent="-114297" algn="l" defTabSz="228560" rtl="0" eaLnBrk="1" fontAlgn="base" hangingPunct="1">
              <a:spcBef>
                <a:spcPts val="675"/>
              </a:spcBef>
              <a:spcAft>
                <a:spcPct val="0"/>
              </a:spcAft>
              <a:buClr>
                <a:srgbClr val="095A82"/>
              </a:buClr>
              <a:buFont typeface="Arial" panose="020B0604020202020204" pitchFamily="34" charset="0"/>
              <a:buChar char="•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2pPr>
            <a:lvl3pPr marL="228594" indent="-114297" algn="l" defTabSz="228560" rtl="0" eaLnBrk="1" fontAlgn="base" hangingPunct="1">
              <a:spcBef>
                <a:spcPts val="338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Font typeface="Arial" charset="0"/>
              <a:buChar char="–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3pPr>
            <a:lvl4pPr marL="400040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4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4pPr>
            <a:lvl5pPr marL="571486" indent="-171446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>
                  <a:lumMod val="65000"/>
                </a:schemeClr>
              </a:buClr>
              <a:buSzPct val="55000"/>
              <a:buFont typeface="Arial" charset="0"/>
              <a:buChar char="—"/>
              <a:defRPr sz="1050">
                <a:solidFill>
                  <a:srgbClr val="5F5F5F"/>
                </a:solidFill>
                <a:latin typeface="Gill Sans" panose="020B0702020104020203" pitchFamily="34" charset="0"/>
              </a:defRPr>
            </a:lvl5pPr>
            <a:lvl6pPr marL="216814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6pPr>
            <a:lvl7pPr marL="262526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7pPr>
            <a:lvl8pPr marL="3082385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8pPr>
            <a:lvl9pPr marL="3539506" indent="-230148" algn="l" defTabSz="22856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Arial" pitchFamily="34" charset="0"/>
              <a:buChar char="—"/>
              <a:defRPr sz="1575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IN" sz="2133" b="1" kern="0" dirty="0">
                <a:latin typeface="+mj-lt"/>
              </a:rPr>
              <a:t>6LoWPAN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8F506-9AA5-44EC-9D07-C937257FB593}"/>
              </a:ext>
            </a:extLst>
          </p:cNvPr>
          <p:cNvSpPr txBox="1"/>
          <p:nvPr/>
        </p:nvSpPr>
        <p:spPr>
          <a:xfrm>
            <a:off x="623392" y="1316765"/>
            <a:ext cx="1104122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67" dirty="0"/>
              <a:t>In short range, we will discuss the below networks, which are widely in use:</a:t>
            </a:r>
          </a:p>
        </p:txBody>
      </p:sp>
    </p:spTree>
    <p:extLst>
      <p:ext uri="{BB962C8B-B14F-4D97-AF65-F5344CB8AC3E}">
        <p14:creationId xmlns:p14="http://schemas.microsoft.com/office/powerpoint/2010/main" val="3277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0" dirty="0"/>
              <a:t>BLE Use Case: iBeacon (Protocol Developed by Apple)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2301" y="1412776"/>
            <a:ext cx="7393913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b="1" dirty="0"/>
              <a:t>iBeacon</a:t>
            </a:r>
            <a:r>
              <a:rPr lang="en-IN" sz="1867" dirty="0"/>
              <a:t> is based on Bluetooth Low Energy proximity sensing by transmitting a universally unique identifier</a:t>
            </a:r>
            <a:r>
              <a:rPr lang="en-IN" sz="1867" baseline="30000" dirty="0"/>
              <a:t> </a:t>
            </a:r>
            <a:r>
              <a:rPr lang="en-IN" sz="1867" dirty="0"/>
              <a:t>picked up by a compatible app or Operating System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18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b="1" dirty="0"/>
              <a:t>iBeacon</a:t>
            </a:r>
            <a:r>
              <a:rPr lang="en-IN" sz="1867" dirty="0"/>
              <a:t> can be used to determine the device's physical location, track customers, or trigger a location-based action on the device such as a check-in on social media or a push notification</a:t>
            </a:r>
          </a:p>
        </p:txBody>
      </p:sp>
      <p:pic>
        <p:nvPicPr>
          <p:cNvPr id="7174" name="Picture 6" descr="http://www.alphansotech.com/wp-content/uploads/2015/12/iBeacon-1.jpg">
            <a:hlinkClick r:id="rId2" tooltip="iOS iBeacon app tutorial with Swift 2"/>
            <a:extLst>
              <a:ext uri="{FF2B5EF4-FFF2-40B4-BE49-F238E27FC236}">
                <a16:creationId xmlns:a16="http://schemas.microsoft.com/office/drawing/2014/main" id="{D54E08D6-ACFE-4C7D-BE95-3626494F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625" y="1438875"/>
            <a:ext cx="3720075" cy="401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8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036883" y="4767551"/>
            <a:ext cx="2034920" cy="1190391"/>
            <a:chOff x="5889822" y="1186327"/>
            <a:chExt cx="2583577" cy="1511345"/>
          </a:xfrm>
          <a:solidFill>
            <a:schemeClr val="tx1">
              <a:lumMod val="65000"/>
              <a:alpha val="20000"/>
            </a:schemeClr>
          </a:solidFill>
        </p:grpSpPr>
        <p:grpSp>
          <p:nvGrpSpPr>
            <p:cNvPr id="52" name="Group 51"/>
            <p:cNvGrpSpPr/>
            <p:nvPr/>
          </p:nvGrpSpPr>
          <p:grpSpPr>
            <a:xfrm rot="10800000">
              <a:off x="5889822" y="1186327"/>
              <a:ext cx="1321806" cy="1511345"/>
              <a:chOff x="6971420" y="948999"/>
              <a:chExt cx="1321806" cy="1511345"/>
            </a:xfrm>
            <a:grpFill/>
          </p:grpSpPr>
          <p:sp>
            <p:nvSpPr>
              <p:cNvPr id="54" name="Rounded Rectangle 53"/>
              <p:cNvSpPr/>
              <p:nvPr/>
            </p:nvSpPr>
            <p:spPr>
              <a:xfrm rot="2700000">
                <a:off x="6966752" y="1406199"/>
                <a:ext cx="1325880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 rot="8100000">
                <a:off x="6971420" y="2048864"/>
                <a:ext cx="1321806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3" name="Rounded Rectangle 52"/>
            <p:cNvSpPr/>
            <p:nvPr/>
          </p:nvSpPr>
          <p:spPr>
            <a:xfrm>
              <a:off x="6046497" y="1507243"/>
              <a:ext cx="2426902" cy="4114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0" tIns="0" rIns="853440" bIns="0" rtlCol="0" anchor="ctr"/>
            <a:lstStyle/>
            <a:p>
              <a:endParaRPr lang="en-US" sz="18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565767" y="3547174"/>
            <a:ext cx="2034920" cy="1190391"/>
            <a:chOff x="5889822" y="1186327"/>
            <a:chExt cx="2583577" cy="1511345"/>
          </a:xfrm>
          <a:solidFill>
            <a:srgbClr val="C00000">
              <a:alpha val="20000"/>
            </a:srgbClr>
          </a:solidFill>
        </p:grpSpPr>
        <p:grpSp>
          <p:nvGrpSpPr>
            <p:cNvPr id="57" name="Group 56"/>
            <p:cNvGrpSpPr/>
            <p:nvPr/>
          </p:nvGrpSpPr>
          <p:grpSpPr>
            <a:xfrm rot="10800000">
              <a:off x="5889822" y="1186327"/>
              <a:ext cx="1321806" cy="1511345"/>
              <a:chOff x="6971420" y="948999"/>
              <a:chExt cx="1321806" cy="1511345"/>
            </a:xfrm>
            <a:grpFill/>
          </p:grpSpPr>
          <p:sp>
            <p:nvSpPr>
              <p:cNvPr id="59" name="Rounded Rectangle 58"/>
              <p:cNvSpPr/>
              <p:nvPr/>
            </p:nvSpPr>
            <p:spPr>
              <a:xfrm rot="2700000">
                <a:off x="6966752" y="1406199"/>
                <a:ext cx="1325880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8100000">
                <a:off x="6971420" y="2048864"/>
                <a:ext cx="1321806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8" name="Rounded Rectangle 57"/>
            <p:cNvSpPr/>
            <p:nvPr/>
          </p:nvSpPr>
          <p:spPr>
            <a:xfrm>
              <a:off x="6046497" y="1507243"/>
              <a:ext cx="2426902" cy="4114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0" tIns="0" rIns="853440" bIns="0" rtlCol="0" anchor="ctr"/>
            <a:lstStyle/>
            <a:p>
              <a:endParaRPr lang="en-US" sz="1867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10800000">
            <a:off x="491033" y="1099449"/>
            <a:ext cx="2034920" cy="1190391"/>
            <a:chOff x="5889822" y="1186327"/>
            <a:chExt cx="2583577" cy="1511345"/>
          </a:xfrm>
          <a:solidFill>
            <a:schemeClr val="tx1">
              <a:lumMod val="65000"/>
              <a:alpha val="20000"/>
            </a:schemeClr>
          </a:solidFill>
        </p:grpSpPr>
        <p:grpSp>
          <p:nvGrpSpPr>
            <p:cNvPr id="62" name="Group 61"/>
            <p:cNvGrpSpPr/>
            <p:nvPr/>
          </p:nvGrpSpPr>
          <p:grpSpPr>
            <a:xfrm rot="10800000">
              <a:off x="5889822" y="1186327"/>
              <a:ext cx="1321806" cy="1511345"/>
              <a:chOff x="6971420" y="948999"/>
              <a:chExt cx="1321806" cy="1511345"/>
            </a:xfrm>
            <a:grpFill/>
          </p:grpSpPr>
          <p:sp>
            <p:nvSpPr>
              <p:cNvPr id="74" name="Rounded Rectangle 73"/>
              <p:cNvSpPr/>
              <p:nvPr/>
            </p:nvSpPr>
            <p:spPr>
              <a:xfrm rot="2700000">
                <a:off x="6966752" y="1406199"/>
                <a:ext cx="1325880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8100000">
                <a:off x="6971420" y="2048864"/>
                <a:ext cx="1321806" cy="4114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853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67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3" name="Rounded Rectangle 62"/>
            <p:cNvSpPr/>
            <p:nvPr/>
          </p:nvSpPr>
          <p:spPr>
            <a:xfrm>
              <a:off x="6046497" y="1507243"/>
              <a:ext cx="2426902" cy="41148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0" tIns="0" rIns="853440" bIns="0" rtlCol="0" anchor="ctr"/>
            <a:lstStyle/>
            <a:p>
              <a:endParaRPr lang="en-US" sz="1867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BLE Use Case: iBeacon (Protocol Developed by Apple)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57467" y="1325190"/>
            <a:ext cx="9316448" cy="2884756"/>
            <a:chOff x="640449" y="313260"/>
            <a:chExt cx="6987336" cy="2163567"/>
          </a:xfrm>
        </p:grpSpPr>
        <p:sp>
          <p:nvSpPr>
            <p:cNvPr id="5" name="Rounded Rectangle 4"/>
            <p:cNvSpPr/>
            <p:nvPr/>
          </p:nvSpPr>
          <p:spPr>
            <a:xfrm rot="2700000">
              <a:off x="1874844" y="770460"/>
              <a:ext cx="1325880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8100000">
              <a:off x="1879512" y="1413125"/>
              <a:ext cx="1321806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3">
                <a:solidFill>
                  <a:srgbClr val="FFFFFF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40449" y="1091722"/>
              <a:ext cx="2426902" cy="41148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853440" bIns="0" rtlCol="0" anchor="ctr"/>
            <a:lstStyle/>
            <a:p>
              <a:pPr algn="ctr"/>
              <a:r>
                <a:rPr lang="en-US" sz="1867" dirty="0">
                  <a:solidFill>
                    <a:srgbClr val="FFFFFF"/>
                  </a:solidFill>
                </a:rPr>
                <a:t>Use Case: Problem</a:t>
              </a:r>
            </a:p>
          </p:txBody>
        </p:sp>
        <p:sp useBgFill="1">
          <p:nvSpPr>
            <p:cNvPr id="8" name="Oval 7"/>
            <p:cNvSpPr/>
            <p:nvPr/>
          </p:nvSpPr>
          <p:spPr>
            <a:xfrm>
              <a:off x="2670368" y="110869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</a:rPr>
                <a:t>01</a:t>
              </a:r>
            </a:p>
          </p:txBody>
        </p:sp>
        <p:sp useBgFill="1">
          <p:nvSpPr>
            <p:cNvPr id="71" name="Oval 70">
              <a:extLst>
                <a:ext uri="{FF2B5EF4-FFF2-40B4-BE49-F238E27FC236}">
                  <a16:creationId xmlns:a16="http://schemas.microsoft.com/office/drawing/2014/main" id="{727022E0-559A-4994-8FF2-B5D44D8FE60C}"/>
                </a:ext>
              </a:extLst>
            </p:cNvPr>
            <p:cNvSpPr/>
            <p:nvPr/>
          </p:nvSpPr>
          <p:spPr>
            <a:xfrm>
              <a:off x="7253253" y="2099298"/>
              <a:ext cx="374532" cy="377529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867" dirty="0">
                  <a:solidFill>
                    <a:schemeClr val="tx1"/>
                  </a:solidFill>
                </a:rPr>
                <a:t>02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88909" y="4107919"/>
            <a:ext cx="4447932" cy="1420645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IN" sz="2133" dirty="0"/>
              <a:t>South Korea is eagerly encouraging its residents to have larger families given that the country’s birth-rate is one of the lowest birth-rates in the world 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264609" y="1292376"/>
            <a:ext cx="5312665" cy="240533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dirty="0"/>
              <a:t>A beacon campaign called the “Pink Light Campaign” is being trailed on subways in the city of Busan, South Korea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dirty="0"/>
              <a:t>To combat the risk of miscarriage for pregnant women by offering priority seating on public transport for them via beacons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9B4C32-3396-4C18-81B4-90CB0B1B913D}"/>
              </a:ext>
            </a:extLst>
          </p:cNvPr>
          <p:cNvSpPr/>
          <p:nvPr/>
        </p:nvSpPr>
        <p:spPr>
          <a:xfrm>
            <a:off x="10002489" y="3768627"/>
            <a:ext cx="174311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dirty="0"/>
              <a:t>Use Case: Solution</a:t>
            </a:r>
          </a:p>
        </p:txBody>
      </p:sp>
      <p:pic>
        <p:nvPicPr>
          <p:cNvPr id="73" name="Picture 72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647D7712-7C19-47C9-86F7-612A1EACD7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33"/>
          <a:stretch/>
        </p:blipFill>
        <p:spPr>
          <a:xfrm>
            <a:off x="6419010" y="4574544"/>
            <a:ext cx="1613461" cy="135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0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457202"/>
            <a:ext cx="11426361" cy="497415"/>
          </a:xfrm>
        </p:spPr>
        <p:txBody>
          <a:bodyPr>
            <a:normAutofit fontScale="90000"/>
          </a:bodyPr>
          <a:lstStyle/>
          <a:p>
            <a:r>
              <a:rPr lang="en-IN" sz="3200" dirty="0"/>
              <a:t>BLE Use Case: iBeacon (Protocol Developed by Apple)</a:t>
            </a:r>
            <a:endParaRPr lang="en-US" sz="3200" dirty="0"/>
          </a:p>
        </p:txBody>
      </p:sp>
      <p:sp>
        <p:nvSpPr>
          <p:cNvPr id="5" name="Oval 4"/>
          <p:cNvSpPr/>
          <p:nvPr/>
        </p:nvSpPr>
        <p:spPr>
          <a:xfrm rot="5400000">
            <a:off x="3238822" y="1548155"/>
            <a:ext cx="1248137" cy="117534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956">
              <a:lnSpc>
                <a:spcPct val="90000"/>
              </a:lnSpc>
            </a:pPr>
            <a:r>
              <a:rPr lang="en-US" sz="2133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Oval 5"/>
          <p:cNvSpPr/>
          <p:nvPr/>
        </p:nvSpPr>
        <p:spPr>
          <a:xfrm rot="5400000">
            <a:off x="6023132" y="2938659"/>
            <a:ext cx="1248137" cy="11753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956">
              <a:lnSpc>
                <a:spcPct val="90000"/>
              </a:lnSpc>
            </a:pPr>
            <a:r>
              <a:rPr lang="en-US" sz="2133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 rot="5400000">
            <a:off x="7676782" y="1226113"/>
            <a:ext cx="1248137" cy="117534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956">
              <a:lnSpc>
                <a:spcPct val="90000"/>
              </a:lnSpc>
            </a:pPr>
            <a:r>
              <a:rPr lang="en-US" sz="2133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300" y="1434125"/>
            <a:ext cx="2408072" cy="95430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IN" sz="1867" dirty="0"/>
              <a:t>First beacon is attached to bag  or any accessory of pregnant women</a:t>
            </a:r>
          </a:p>
        </p:txBody>
      </p:sp>
      <p:sp>
        <p:nvSpPr>
          <p:cNvPr id="9" name="Rectangle 8"/>
          <p:cNvSpPr/>
          <p:nvPr/>
        </p:nvSpPr>
        <p:spPr>
          <a:xfrm>
            <a:off x="622300" y="4493398"/>
            <a:ext cx="2902083" cy="181626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IN" sz="1867" dirty="0"/>
              <a:t>The second is the light sign that is installed on trains. As soon as a pregnant woman gets on board, the beacon she is carrying signals the light to flash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33071" y="4250458"/>
            <a:ext cx="2928325" cy="210358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IN" sz="1867" dirty="0"/>
              <a:t>The blinking of the pink sensor lets people know that a pregnant lady is aboard and will need a vacant seat. Especially alerts other passengers who might be sitting in the courtesy seat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38647" y="1128670"/>
            <a:ext cx="2231053" cy="124162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IN" sz="1867" dirty="0"/>
              <a:t>Once the system detects that the woman is seated, the light switches off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67607" y="4150400"/>
            <a:ext cx="1808611" cy="152894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en-IN" sz="1867" dirty="0"/>
              <a:t>The system aims to make public transportation easier for pregnant women</a:t>
            </a:r>
          </a:p>
        </p:txBody>
      </p:sp>
      <p:sp>
        <p:nvSpPr>
          <p:cNvPr id="14" name="Oval 13"/>
          <p:cNvSpPr/>
          <p:nvPr/>
        </p:nvSpPr>
        <p:spPr>
          <a:xfrm rot="5400000">
            <a:off x="3942865" y="4089469"/>
            <a:ext cx="1248137" cy="117534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956">
              <a:lnSpc>
                <a:spcPct val="90000"/>
              </a:lnSpc>
            </a:pPr>
            <a:r>
              <a:rPr lang="en-US" sz="2133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 rot="5400000">
            <a:off x="8507876" y="3465399"/>
            <a:ext cx="1248137" cy="117534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vert270" wrap="none" lIns="0" tIns="0" rIns="0" bIns="0" numCol="1" spcCol="1270" anchor="ctr" anchorCtr="0">
            <a:noAutofit/>
          </a:bodyPr>
          <a:lstStyle/>
          <a:p>
            <a:pPr algn="ctr" defTabSz="888956">
              <a:lnSpc>
                <a:spcPct val="90000"/>
              </a:lnSpc>
            </a:pPr>
            <a:r>
              <a:rPr lang="en-US" sz="2133" dirty="0">
                <a:solidFill>
                  <a:srgbClr val="FFFFFF"/>
                </a:solidFill>
              </a:rPr>
              <a:t>5</a:t>
            </a:r>
          </a:p>
        </p:txBody>
      </p:sp>
      <p:cxnSp>
        <p:nvCxnSpPr>
          <p:cNvPr id="17" name="Curved Connector 16"/>
          <p:cNvCxnSpPr>
            <a:cxnSpLocks/>
            <a:stCxn id="7" idx="6"/>
            <a:endCxn id="15" idx="3"/>
          </p:cNvCxnSpPr>
          <p:nvPr/>
        </p:nvCxnSpPr>
        <p:spPr>
          <a:xfrm rot="16200000" flipH="1">
            <a:off x="7921657" y="2817045"/>
            <a:ext cx="1173935" cy="415548"/>
          </a:xfrm>
          <a:prstGeom prst="curvedConnector2">
            <a:avLst/>
          </a:prstGeom>
          <a:ln w="22225">
            <a:solidFill>
              <a:schemeClr val="tx1">
                <a:alpha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5" idx="7"/>
            <a:endCxn id="14" idx="2"/>
          </p:cNvCxnSpPr>
          <p:nvPr/>
        </p:nvCxnSpPr>
        <p:spPr>
          <a:xfrm>
            <a:off x="4278436" y="2577110"/>
            <a:ext cx="288496" cy="1475961"/>
          </a:xfrm>
          <a:prstGeom prst="curvedConnector2">
            <a:avLst/>
          </a:prstGeom>
          <a:ln w="22225">
            <a:solidFill>
              <a:schemeClr val="tx1">
                <a:alpha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4" idx="2"/>
            <a:endCxn id="6" idx="4"/>
          </p:cNvCxnSpPr>
          <p:nvPr/>
        </p:nvCxnSpPr>
        <p:spPr>
          <a:xfrm rot="5400000" flipH="1" flipV="1">
            <a:off x="5049861" y="3043405"/>
            <a:ext cx="526740" cy="1492596"/>
          </a:xfrm>
          <a:prstGeom prst="curvedConnector2">
            <a:avLst/>
          </a:prstGeom>
          <a:ln w="22225">
            <a:solidFill>
              <a:schemeClr val="tx1">
                <a:alpha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cxnSpLocks/>
            <a:stCxn id="6" idx="0"/>
            <a:endCxn id="7" idx="6"/>
          </p:cNvCxnSpPr>
          <p:nvPr/>
        </p:nvCxnSpPr>
        <p:spPr>
          <a:xfrm flipV="1">
            <a:off x="7234871" y="2437853"/>
            <a:ext cx="1065979" cy="1088479"/>
          </a:xfrm>
          <a:prstGeom prst="curvedConnector2">
            <a:avLst/>
          </a:prstGeom>
          <a:ln w="22225">
            <a:solidFill>
              <a:schemeClr val="tx1">
                <a:alpha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indoor, mirror&#10;&#10;Description generated with high confidence">
            <a:extLst>
              <a:ext uri="{FF2B5EF4-FFF2-40B4-BE49-F238E27FC236}">
                <a16:creationId xmlns:a16="http://schemas.microsoft.com/office/drawing/2014/main" id="{D4A8D078-62E2-4C13-A09B-C92056A6AC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r="41613" b="33655"/>
          <a:stretch/>
        </p:blipFill>
        <p:spPr>
          <a:xfrm>
            <a:off x="3799675" y="5417554"/>
            <a:ext cx="1246019" cy="969069"/>
          </a:xfrm>
          <a:prstGeom prst="rect">
            <a:avLst/>
          </a:prstGeom>
        </p:spPr>
      </p:pic>
      <p:pic>
        <p:nvPicPr>
          <p:cNvPr id="23" name="Picture 22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E882F38C-85C3-47C5-8B67-8F2AA553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53"/>
          <a:stretch/>
        </p:blipFill>
        <p:spPr>
          <a:xfrm>
            <a:off x="744562" y="2726813"/>
            <a:ext cx="2078195" cy="1769948"/>
          </a:xfrm>
          <a:prstGeom prst="rect">
            <a:avLst/>
          </a:prstGeom>
        </p:spPr>
      </p:pic>
      <p:pic>
        <p:nvPicPr>
          <p:cNvPr id="25" name="Picture 24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6617AAD0-FFED-46B8-9D61-623FFB8A59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179" y="2400812"/>
            <a:ext cx="1674957" cy="10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D0AB-C211-4449-AC07-F06D610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Wireless IoT Networking: Long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87C6-B927-4BA1-8E88-A0C5C1E4E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3" y="1160661"/>
            <a:ext cx="10947908" cy="1577631"/>
          </a:xfrm>
        </p:spPr>
        <p:txBody>
          <a:bodyPr/>
          <a:lstStyle/>
          <a:p>
            <a:r>
              <a:rPr lang="en-IN" dirty="0"/>
              <a:t>In long range wireless IoT Networking, let us discuss: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Cellular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LPWAN</a:t>
            </a:r>
          </a:p>
        </p:txBody>
      </p:sp>
      <p:pic>
        <p:nvPicPr>
          <p:cNvPr id="20482" name="Picture 2" descr="Image result for LPWAN">
            <a:extLst>
              <a:ext uri="{FF2B5EF4-FFF2-40B4-BE49-F238E27FC236}">
                <a16:creationId xmlns:a16="http://schemas.microsoft.com/office/drawing/2014/main" id="{05D327F3-1E37-4568-B566-2CAA5CA6E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49" y="2536507"/>
            <a:ext cx="3404096" cy="25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Image result for Cellular icon">
            <a:extLst>
              <a:ext uri="{FF2B5EF4-FFF2-40B4-BE49-F238E27FC236}">
                <a16:creationId xmlns:a16="http://schemas.microsoft.com/office/drawing/2014/main" id="{04C968BB-1437-440B-8973-F883546C9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697" y="2180861"/>
            <a:ext cx="3264363" cy="326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5F754E-C269-469F-97EB-B7A6F94CDA1D}"/>
              </a:ext>
            </a:extLst>
          </p:cNvPr>
          <p:cNvSpPr/>
          <p:nvPr/>
        </p:nvSpPr>
        <p:spPr>
          <a:xfrm>
            <a:off x="4413742" y="5186749"/>
            <a:ext cx="94128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Cellular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23511A-8B7D-461C-8ED7-FA5F7E3F3222}"/>
              </a:ext>
            </a:extLst>
          </p:cNvPr>
          <p:cNvSpPr/>
          <p:nvPr/>
        </p:nvSpPr>
        <p:spPr>
          <a:xfrm>
            <a:off x="8861698" y="5187892"/>
            <a:ext cx="92044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LPWAN</a:t>
            </a:r>
          </a:p>
        </p:txBody>
      </p:sp>
    </p:spTree>
    <p:extLst>
      <p:ext uri="{BB962C8B-B14F-4D97-AF65-F5344CB8AC3E}">
        <p14:creationId xmlns:p14="http://schemas.microsoft.com/office/powerpoint/2010/main" val="396543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Connecting to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6971"/>
            <a:ext cx="10515600" cy="3779992"/>
          </a:xfrm>
        </p:spPr>
        <p:txBody>
          <a:bodyPr/>
          <a:lstStyle/>
          <a:p>
            <a:r>
              <a:rPr lang="en-US" b="1" dirty="0"/>
              <a:t>Ethernet</a:t>
            </a:r>
            <a:r>
              <a:rPr lang="en-US" dirty="0"/>
              <a:t> (built-in), plug it in anywhere</a:t>
            </a:r>
          </a:p>
          <a:p>
            <a:r>
              <a:rPr lang="en-US" b="1" dirty="0"/>
              <a:t>Wi-Fi</a:t>
            </a:r>
            <a:r>
              <a:rPr lang="en-US" dirty="0"/>
              <a:t> (</a:t>
            </a:r>
            <a:r>
              <a:rPr lang="en-US" dirty="0" err="1"/>
              <a:t>built_in</a:t>
            </a:r>
            <a:r>
              <a:rPr lang="en-US" dirty="0"/>
              <a:t>), configured once per location</a:t>
            </a:r>
          </a:p>
          <a:p>
            <a:r>
              <a:rPr lang="en-US" b="1" dirty="0"/>
              <a:t>3G</a:t>
            </a:r>
            <a:r>
              <a:rPr lang="en-US" dirty="0"/>
              <a:t> (dongle), configured once, easy to use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buClr>
                <a:schemeClr val="accent1"/>
              </a:buClr>
            </a:pPr>
            <a:r>
              <a:rPr lang="en-IN" dirty="0"/>
              <a:t>Communication we come across in IoT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BBA8E0-E892-4270-A9E0-8E3295665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06" y="2662166"/>
            <a:ext cx="2997060" cy="3694176"/>
          </a:xfrm>
        </p:spPr>
        <p:txBody>
          <a:bodyPr>
            <a:normAutofit fontScale="70000" lnSpcReduction="20000"/>
          </a:bodyPr>
          <a:lstStyle/>
          <a:p>
            <a:pPr marL="380990" indent="-380990">
              <a:lnSpc>
                <a:spcPct val="89000"/>
              </a:lnSpc>
            </a:pPr>
            <a:r>
              <a:rPr lang="en-IN" dirty="0"/>
              <a:t>For any </a:t>
            </a:r>
            <a:r>
              <a:rPr lang="en-IN" b="1" dirty="0"/>
              <a:t>two devices to communicate</a:t>
            </a:r>
            <a:r>
              <a:rPr lang="en-IN" dirty="0"/>
              <a:t> with each other </a:t>
            </a:r>
            <a:r>
              <a:rPr lang="en-IN" b="1" dirty="0"/>
              <a:t>we need a connectivity</a:t>
            </a:r>
            <a:br>
              <a:rPr lang="en-IN" b="1" dirty="0"/>
            </a:br>
            <a:endParaRPr lang="en-IN" b="1" dirty="0"/>
          </a:p>
          <a:p>
            <a:pPr marL="380990" indent="-380990">
              <a:lnSpc>
                <a:spcPct val="89000"/>
              </a:lnSpc>
            </a:pPr>
            <a:r>
              <a:rPr lang="en-IN" dirty="0"/>
              <a:t>The </a:t>
            </a:r>
            <a:r>
              <a:rPr lang="en-IN" b="1" dirty="0"/>
              <a:t>connectivity</a:t>
            </a:r>
            <a:r>
              <a:rPr lang="en-IN" dirty="0"/>
              <a:t> to the network could be </a:t>
            </a:r>
            <a:r>
              <a:rPr lang="en-IN" b="1" dirty="0"/>
              <a:t>wired or wireless</a:t>
            </a:r>
            <a:br>
              <a:rPr lang="en-IN" b="1" dirty="0"/>
            </a:br>
            <a:endParaRPr lang="en-IN" b="1" dirty="0"/>
          </a:p>
          <a:p>
            <a:pPr marL="380990" indent="-380990">
              <a:lnSpc>
                <a:spcPct val="89000"/>
              </a:lnSpc>
            </a:pPr>
            <a:r>
              <a:rPr lang="en-IN" dirty="0"/>
              <a:t>There three types of Networking </a:t>
            </a:r>
            <a:br>
              <a:rPr lang="en-IN" dirty="0"/>
            </a:br>
            <a:r>
              <a:rPr lang="en-IN" dirty="0"/>
              <a:t>seen in IoT</a:t>
            </a:r>
            <a:endParaRPr lang="en-US" sz="1400" dirty="0"/>
          </a:p>
          <a:p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365109-4208-4231-AA72-8364C3A75653}"/>
              </a:ext>
            </a:extLst>
          </p:cNvPr>
          <p:cNvGrpSpPr/>
          <p:nvPr/>
        </p:nvGrpSpPr>
        <p:grpSpPr>
          <a:xfrm>
            <a:off x="3251201" y="1790701"/>
            <a:ext cx="8914281" cy="4273553"/>
            <a:chOff x="2438400" y="1343025"/>
            <a:chExt cx="6685711" cy="3205165"/>
          </a:xfrm>
        </p:grpSpPr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605339" y="2855913"/>
              <a:ext cx="4359149" cy="755650"/>
            </a:xfrm>
            <a:prstGeom prst="rect">
              <a:avLst/>
            </a:prstGeom>
            <a:solidFill>
              <a:schemeClr val="accent1"/>
            </a:solidFill>
            <a:ln w="4763" cap="flat">
              <a:solidFill>
                <a:schemeClr val="accent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438400" y="2286915"/>
              <a:ext cx="4333877" cy="2261275"/>
              <a:chOff x="3251200" y="3049219"/>
              <a:chExt cx="5778502" cy="3015033"/>
            </a:xfrm>
          </p:grpSpPr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3251200" y="3807885"/>
                <a:ext cx="2889251" cy="2256367"/>
              </a:xfrm>
              <a:custGeom>
                <a:avLst/>
                <a:gdLst>
                  <a:gd name="T0" fmla="*/ 0 w 1365"/>
                  <a:gd name="T1" fmla="*/ 476 h 1066"/>
                  <a:gd name="T2" fmla="*/ 1365 w 1365"/>
                  <a:gd name="T3" fmla="*/ 1066 h 1066"/>
                  <a:gd name="T4" fmla="*/ 1365 w 1365"/>
                  <a:gd name="T5" fmla="*/ 393 h 1066"/>
                  <a:gd name="T6" fmla="*/ 454 w 1365"/>
                  <a:gd name="T7" fmla="*/ 0 h 1066"/>
                  <a:gd name="T8" fmla="*/ 0 w 1365"/>
                  <a:gd name="T9" fmla="*/ 476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5" h="1066">
                    <a:moveTo>
                      <a:pt x="0" y="476"/>
                    </a:moveTo>
                    <a:lnTo>
                      <a:pt x="1365" y="1066"/>
                    </a:lnTo>
                    <a:lnTo>
                      <a:pt x="1365" y="393"/>
                    </a:lnTo>
                    <a:lnTo>
                      <a:pt x="454" y="0"/>
                    </a:lnTo>
                    <a:lnTo>
                      <a:pt x="0" y="476"/>
                    </a:lnTo>
                    <a:close/>
                  </a:path>
                </a:pathLst>
              </a:custGeom>
              <a:solidFill>
                <a:schemeClr val="accent1"/>
              </a:solidFill>
              <a:ln w="4763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6140451" y="3807885"/>
                <a:ext cx="2889251" cy="2256367"/>
              </a:xfrm>
              <a:custGeom>
                <a:avLst/>
                <a:gdLst>
                  <a:gd name="T0" fmla="*/ 0 w 1365"/>
                  <a:gd name="T1" fmla="*/ 1066 h 1066"/>
                  <a:gd name="T2" fmla="*/ 1365 w 1365"/>
                  <a:gd name="T3" fmla="*/ 476 h 1066"/>
                  <a:gd name="T4" fmla="*/ 910 w 1365"/>
                  <a:gd name="T5" fmla="*/ 0 h 1066"/>
                  <a:gd name="T6" fmla="*/ 0 w 1365"/>
                  <a:gd name="T7" fmla="*/ 393 h 1066"/>
                  <a:gd name="T8" fmla="*/ 0 w 1365"/>
                  <a:gd name="T9" fmla="*/ 1066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5" h="1066">
                    <a:moveTo>
                      <a:pt x="0" y="1066"/>
                    </a:moveTo>
                    <a:lnTo>
                      <a:pt x="1365" y="476"/>
                    </a:lnTo>
                    <a:lnTo>
                      <a:pt x="910" y="0"/>
                    </a:lnTo>
                    <a:lnTo>
                      <a:pt x="0" y="393"/>
                    </a:lnTo>
                    <a:lnTo>
                      <a:pt x="0" y="106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4763" cap="flat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4" name="Parallelogram 3"/>
              <p:cNvSpPr/>
              <p:nvPr/>
            </p:nvSpPr>
            <p:spPr>
              <a:xfrm>
                <a:off x="4205574" y="3049219"/>
                <a:ext cx="3863897" cy="1592773"/>
              </a:xfrm>
              <a:custGeom>
                <a:avLst/>
                <a:gdLst>
                  <a:gd name="connsiteX0" fmla="*/ 0 w 3636000"/>
                  <a:gd name="connsiteY0" fmla="*/ 2338917 h 2338917"/>
                  <a:gd name="connsiteX1" fmla="*/ 894332 w 3636000"/>
                  <a:gd name="connsiteY1" fmla="*/ 0 h 2338917"/>
                  <a:gd name="connsiteX2" fmla="*/ 3636000 w 3636000"/>
                  <a:gd name="connsiteY2" fmla="*/ 0 h 2338917"/>
                  <a:gd name="connsiteX3" fmla="*/ 2741668 w 3636000"/>
                  <a:gd name="connsiteY3" fmla="*/ 2338917 h 2338917"/>
                  <a:gd name="connsiteX4" fmla="*/ 0 w 3636000"/>
                  <a:gd name="connsiteY4" fmla="*/ 2338917 h 2338917"/>
                  <a:gd name="connsiteX0" fmla="*/ 0 w 3636000"/>
                  <a:gd name="connsiteY0" fmla="*/ 2338917 h 3152517"/>
                  <a:gd name="connsiteX1" fmla="*/ 894332 w 3636000"/>
                  <a:gd name="connsiteY1" fmla="*/ 0 h 3152517"/>
                  <a:gd name="connsiteX2" fmla="*/ 3636000 w 3636000"/>
                  <a:gd name="connsiteY2" fmla="*/ 0 h 3152517"/>
                  <a:gd name="connsiteX3" fmla="*/ 1949668 w 3636000"/>
                  <a:gd name="connsiteY3" fmla="*/ 3152517 h 3152517"/>
                  <a:gd name="connsiteX4" fmla="*/ 0 w 3636000"/>
                  <a:gd name="connsiteY4" fmla="*/ 2338917 h 3152517"/>
                  <a:gd name="connsiteX0" fmla="*/ 0 w 3895200"/>
                  <a:gd name="connsiteY0" fmla="*/ 2338917 h 3152517"/>
                  <a:gd name="connsiteX1" fmla="*/ 894332 w 3895200"/>
                  <a:gd name="connsiteY1" fmla="*/ 0 h 3152517"/>
                  <a:gd name="connsiteX2" fmla="*/ 3895200 w 3895200"/>
                  <a:gd name="connsiteY2" fmla="*/ 2332800 h 3152517"/>
                  <a:gd name="connsiteX3" fmla="*/ 1949668 w 3895200"/>
                  <a:gd name="connsiteY3" fmla="*/ 3152517 h 3152517"/>
                  <a:gd name="connsiteX4" fmla="*/ 0 w 3895200"/>
                  <a:gd name="connsiteY4" fmla="*/ 2338917 h 3152517"/>
                  <a:gd name="connsiteX0" fmla="*/ 0 w 3895200"/>
                  <a:gd name="connsiteY0" fmla="*/ 6117 h 819717"/>
                  <a:gd name="connsiteX1" fmla="*/ 1909532 w 3895200"/>
                  <a:gd name="connsiteY1" fmla="*/ 64800 h 819717"/>
                  <a:gd name="connsiteX2" fmla="*/ 3895200 w 3895200"/>
                  <a:gd name="connsiteY2" fmla="*/ 0 h 819717"/>
                  <a:gd name="connsiteX3" fmla="*/ 1949668 w 3895200"/>
                  <a:gd name="connsiteY3" fmla="*/ 819717 h 819717"/>
                  <a:gd name="connsiteX4" fmla="*/ 0 w 3895200"/>
                  <a:gd name="connsiteY4" fmla="*/ 6117 h 819717"/>
                  <a:gd name="connsiteX0" fmla="*/ 0 w 3895200"/>
                  <a:gd name="connsiteY0" fmla="*/ 430917 h 1244517"/>
                  <a:gd name="connsiteX1" fmla="*/ 1923932 w 3895200"/>
                  <a:gd name="connsiteY1" fmla="*/ 0 h 1244517"/>
                  <a:gd name="connsiteX2" fmla="*/ 3895200 w 3895200"/>
                  <a:gd name="connsiteY2" fmla="*/ 424800 h 1244517"/>
                  <a:gd name="connsiteX3" fmla="*/ 1949668 w 3895200"/>
                  <a:gd name="connsiteY3" fmla="*/ 1244517 h 1244517"/>
                  <a:gd name="connsiteX4" fmla="*/ 0 w 3895200"/>
                  <a:gd name="connsiteY4" fmla="*/ 430917 h 1244517"/>
                  <a:gd name="connsiteX0" fmla="*/ 0 w 3895200"/>
                  <a:gd name="connsiteY0" fmla="*/ 690117 h 1503717"/>
                  <a:gd name="connsiteX1" fmla="*/ 1923932 w 3895200"/>
                  <a:gd name="connsiteY1" fmla="*/ 0 h 1503717"/>
                  <a:gd name="connsiteX2" fmla="*/ 3895200 w 3895200"/>
                  <a:gd name="connsiteY2" fmla="*/ 684000 h 1503717"/>
                  <a:gd name="connsiteX3" fmla="*/ 1949668 w 3895200"/>
                  <a:gd name="connsiteY3" fmla="*/ 1503717 h 1503717"/>
                  <a:gd name="connsiteX4" fmla="*/ 0 w 3895200"/>
                  <a:gd name="connsiteY4" fmla="*/ 690117 h 15037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49668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22203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22203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16346"/>
                  <a:gd name="connsiteX1" fmla="*/ 1923932 w 3895200"/>
                  <a:gd name="connsiteY1" fmla="*/ 0 h 1716346"/>
                  <a:gd name="connsiteX2" fmla="*/ 3895200 w 3895200"/>
                  <a:gd name="connsiteY2" fmla="*/ 914400 h 1716346"/>
                  <a:gd name="connsiteX3" fmla="*/ 1973900 w 3895200"/>
                  <a:gd name="connsiteY3" fmla="*/ 1716346 h 1716346"/>
                  <a:gd name="connsiteX4" fmla="*/ 0 w 3895200"/>
                  <a:gd name="connsiteY4" fmla="*/ 920517 h 1716346"/>
                  <a:gd name="connsiteX0" fmla="*/ 0 w 3895200"/>
                  <a:gd name="connsiteY0" fmla="*/ 920517 h 1730886"/>
                  <a:gd name="connsiteX1" fmla="*/ 1923932 w 3895200"/>
                  <a:gd name="connsiteY1" fmla="*/ 0 h 1730886"/>
                  <a:gd name="connsiteX2" fmla="*/ 3895200 w 3895200"/>
                  <a:gd name="connsiteY2" fmla="*/ 914400 h 1730886"/>
                  <a:gd name="connsiteX3" fmla="*/ 1925433 w 3895200"/>
                  <a:gd name="connsiteY3" fmla="*/ 1730886 h 1730886"/>
                  <a:gd name="connsiteX4" fmla="*/ 0 w 3895200"/>
                  <a:gd name="connsiteY4" fmla="*/ 920517 h 1730886"/>
                  <a:gd name="connsiteX0" fmla="*/ 0 w 3895200"/>
                  <a:gd name="connsiteY0" fmla="*/ 782404 h 1592773"/>
                  <a:gd name="connsiteX1" fmla="*/ 1923932 w 3895200"/>
                  <a:gd name="connsiteY1" fmla="*/ 0 h 1592773"/>
                  <a:gd name="connsiteX2" fmla="*/ 3895200 w 3895200"/>
                  <a:gd name="connsiteY2" fmla="*/ 776287 h 1592773"/>
                  <a:gd name="connsiteX3" fmla="*/ 1925433 w 3895200"/>
                  <a:gd name="connsiteY3" fmla="*/ 1592773 h 1592773"/>
                  <a:gd name="connsiteX4" fmla="*/ 0 w 3895200"/>
                  <a:gd name="connsiteY4" fmla="*/ 782404 h 1592773"/>
                  <a:gd name="connsiteX0" fmla="*/ 0 w 3886962"/>
                  <a:gd name="connsiteY0" fmla="*/ 759338 h 1592773"/>
                  <a:gd name="connsiteX1" fmla="*/ 1915694 w 3886962"/>
                  <a:gd name="connsiteY1" fmla="*/ 0 h 1592773"/>
                  <a:gd name="connsiteX2" fmla="*/ 3886962 w 3886962"/>
                  <a:gd name="connsiteY2" fmla="*/ 776287 h 1592773"/>
                  <a:gd name="connsiteX3" fmla="*/ 1917195 w 3886962"/>
                  <a:gd name="connsiteY3" fmla="*/ 1592773 h 1592773"/>
                  <a:gd name="connsiteX4" fmla="*/ 0 w 3886962"/>
                  <a:gd name="connsiteY4" fmla="*/ 759338 h 1592773"/>
                  <a:gd name="connsiteX0" fmla="*/ 0 w 3901791"/>
                  <a:gd name="connsiteY0" fmla="*/ 760986 h 1592773"/>
                  <a:gd name="connsiteX1" fmla="*/ 1930523 w 3901791"/>
                  <a:gd name="connsiteY1" fmla="*/ 0 h 1592773"/>
                  <a:gd name="connsiteX2" fmla="*/ 3901791 w 3901791"/>
                  <a:gd name="connsiteY2" fmla="*/ 776287 h 1592773"/>
                  <a:gd name="connsiteX3" fmla="*/ 1932024 w 3901791"/>
                  <a:gd name="connsiteY3" fmla="*/ 1592773 h 1592773"/>
                  <a:gd name="connsiteX4" fmla="*/ 0 w 3901791"/>
                  <a:gd name="connsiteY4" fmla="*/ 760986 h 1592773"/>
                  <a:gd name="connsiteX0" fmla="*/ 0 w 3863897"/>
                  <a:gd name="connsiteY0" fmla="*/ 760986 h 1592773"/>
                  <a:gd name="connsiteX1" fmla="*/ 1930523 w 3863897"/>
                  <a:gd name="connsiteY1" fmla="*/ 0 h 1592773"/>
                  <a:gd name="connsiteX2" fmla="*/ 3863897 w 3863897"/>
                  <a:gd name="connsiteY2" fmla="*/ 761459 h 1592773"/>
                  <a:gd name="connsiteX3" fmla="*/ 1932024 w 3863897"/>
                  <a:gd name="connsiteY3" fmla="*/ 1592773 h 1592773"/>
                  <a:gd name="connsiteX4" fmla="*/ 0 w 3863897"/>
                  <a:gd name="connsiteY4" fmla="*/ 760986 h 159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3897" h="1592773">
                    <a:moveTo>
                      <a:pt x="0" y="760986"/>
                    </a:moveTo>
                    <a:lnTo>
                      <a:pt x="1930523" y="0"/>
                    </a:lnTo>
                    <a:lnTo>
                      <a:pt x="3863897" y="761459"/>
                    </a:lnTo>
                    <a:lnTo>
                      <a:pt x="1932024" y="1592773"/>
                    </a:lnTo>
                    <a:lnTo>
                      <a:pt x="0" y="76098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605339" y="2098675"/>
              <a:ext cx="4359149" cy="757238"/>
            </a:xfrm>
            <a:prstGeom prst="rect">
              <a:avLst/>
            </a:prstGeom>
            <a:solidFill>
              <a:schemeClr val="accent3"/>
            </a:solidFill>
            <a:ln w="4763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77104" y="2375454"/>
              <a:ext cx="1945640" cy="277817"/>
            </a:xfrm>
            <a:prstGeom prst="rect">
              <a:avLst/>
            </a:prstGeom>
          </p:spPr>
          <p:txBody>
            <a:bodyPr wrap="square" lIns="243840" rIns="243840" bIns="97536">
              <a:spAutoFit/>
            </a:bodyPr>
            <a:lstStyle/>
            <a:p>
              <a:r>
                <a:rPr lang="en-IN" sz="1467" dirty="0">
                  <a:solidFill>
                    <a:schemeClr val="bg1"/>
                  </a:solidFill>
                </a:rPr>
                <a:t>Thing-to-Proxy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78471" y="3074588"/>
              <a:ext cx="1945640" cy="277817"/>
            </a:xfrm>
            <a:prstGeom prst="rect">
              <a:avLst/>
            </a:prstGeom>
          </p:spPr>
          <p:txBody>
            <a:bodyPr wrap="square" lIns="243840" rIns="243840" bIns="97536">
              <a:spAutoFit/>
            </a:bodyPr>
            <a:lstStyle/>
            <a:p>
              <a:r>
                <a:rPr lang="en-IN" sz="1467" dirty="0">
                  <a:solidFill>
                    <a:schemeClr val="bg1"/>
                  </a:solidFill>
                </a:rPr>
                <a:t>Thing-to-Things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119675" y="2268502"/>
              <a:ext cx="574196" cy="49167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n-US" sz="4000" dirty="0">
                  <a:solidFill>
                    <a:srgbClr val="FFFFFF"/>
                  </a:solidFill>
                </a:rPr>
                <a:t>02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67375" y="2986298"/>
              <a:ext cx="574196" cy="49167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n-US" sz="4000" dirty="0">
                  <a:solidFill>
                    <a:srgbClr val="FFFFFF"/>
                  </a:solidFill>
                </a:rPr>
                <a:t>01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59126" y="1804988"/>
              <a:ext cx="2890838" cy="1674813"/>
              <a:chOff x="4212167" y="2406651"/>
              <a:chExt cx="3854451" cy="2233084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212167" y="2783418"/>
                <a:ext cx="3854451" cy="1856317"/>
                <a:chOff x="4212167" y="2783418"/>
                <a:chExt cx="3854451" cy="1856317"/>
              </a:xfrm>
            </p:grpSpPr>
            <p:sp>
              <p:nvSpPr>
                <p:cNvPr id="15" name="Freeform 12"/>
                <p:cNvSpPr>
                  <a:spLocks/>
                </p:cNvSpPr>
                <p:nvPr/>
              </p:nvSpPr>
              <p:spPr bwMode="auto">
                <a:xfrm>
                  <a:off x="4212167" y="2783418"/>
                  <a:ext cx="1928284" cy="1856317"/>
                </a:xfrm>
                <a:custGeom>
                  <a:avLst/>
                  <a:gdLst>
                    <a:gd name="T0" fmla="*/ 462 w 911"/>
                    <a:gd name="T1" fmla="*/ 0 h 877"/>
                    <a:gd name="T2" fmla="*/ 0 w 911"/>
                    <a:gd name="T3" fmla="*/ 484 h 877"/>
                    <a:gd name="T4" fmla="*/ 911 w 911"/>
                    <a:gd name="T5" fmla="*/ 877 h 877"/>
                    <a:gd name="T6" fmla="*/ 911 w 911"/>
                    <a:gd name="T7" fmla="*/ 194 h 877"/>
                    <a:gd name="T8" fmla="*/ 462 w 911"/>
                    <a:gd name="T9" fmla="*/ 0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1" h="877">
                      <a:moveTo>
                        <a:pt x="462" y="0"/>
                      </a:moveTo>
                      <a:lnTo>
                        <a:pt x="0" y="484"/>
                      </a:lnTo>
                      <a:lnTo>
                        <a:pt x="911" y="877"/>
                      </a:lnTo>
                      <a:lnTo>
                        <a:pt x="911" y="194"/>
                      </a:lnTo>
                      <a:lnTo>
                        <a:pt x="46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4763" cap="flat">
                  <a:solidFill>
                    <a:schemeClr val="accent4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6140451" y="2783418"/>
                  <a:ext cx="1926167" cy="1856317"/>
                </a:xfrm>
                <a:custGeom>
                  <a:avLst/>
                  <a:gdLst>
                    <a:gd name="T0" fmla="*/ 0 w 910"/>
                    <a:gd name="T1" fmla="*/ 194 h 877"/>
                    <a:gd name="T2" fmla="*/ 0 w 910"/>
                    <a:gd name="T3" fmla="*/ 877 h 877"/>
                    <a:gd name="T4" fmla="*/ 910 w 910"/>
                    <a:gd name="T5" fmla="*/ 484 h 877"/>
                    <a:gd name="T6" fmla="*/ 448 w 910"/>
                    <a:gd name="T7" fmla="*/ 0 h 877"/>
                    <a:gd name="T8" fmla="*/ 0 w 910"/>
                    <a:gd name="T9" fmla="*/ 194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0" h="877">
                      <a:moveTo>
                        <a:pt x="0" y="194"/>
                      </a:moveTo>
                      <a:lnTo>
                        <a:pt x="0" y="877"/>
                      </a:lnTo>
                      <a:lnTo>
                        <a:pt x="910" y="484"/>
                      </a:lnTo>
                      <a:lnTo>
                        <a:pt x="448" y="0"/>
                      </a:lnTo>
                      <a:lnTo>
                        <a:pt x="0" y="194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4763" cap="flat">
                  <a:solidFill>
                    <a:schemeClr val="accent4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2" name="Parallelogram 3"/>
              <p:cNvSpPr/>
              <p:nvPr/>
            </p:nvSpPr>
            <p:spPr>
              <a:xfrm>
                <a:off x="5190067" y="2406651"/>
                <a:ext cx="1901952" cy="787401"/>
              </a:xfrm>
              <a:custGeom>
                <a:avLst/>
                <a:gdLst>
                  <a:gd name="connsiteX0" fmla="*/ 0 w 3636000"/>
                  <a:gd name="connsiteY0" fmla="*/ 2338917 h 2338917"/>
                  <a:gd name="connsiteX1" fmla="*/ 894332 w 3636000"/>
                  <a:gd name="connsiteY1" fmla="*/ 0 h 2338917"/>
                  <a:gd name="connsiteX2" fmla="*/ 3636000 w 3636000"/>
                  <a:gd name="connsiteY2" fmla="*/ 0 h 2338917"/>
                  <a:gd name="connsiteX3" fmla="*/ 2741668 w 3636000"/>
                  <a:gd name="connsiteY3" fmla="*/ 2338917 h 2338917"/>
                  <a:gd name="connsiteX4" fmla="*/ 0 w 3636000"/>
                  <a:gd name="connsiteY4" fmla="*/ 2338917 h 2338917"/>
                  <a:gd name="connsiteX0" fmla="*/ 0 w 3636000"/>
                  <a:gd name="connsiteY0" fmla="*/ 2338917 h 3152517"/>
                  <a:gd name="connsiteX1" fmla="*/ 894332 w 3636000"/>
                  <a:gd name="connsiteY1" fmla="*/ 0 h 3152517"/>
                  <a:gd name="connsiteX2" fmla="*/ 3636000 w 3636000"/>
                  <a:gd name="connsiteY2" fmla="*/ 0 h 3152517"/>
                  <a:gd name="connsiteX3" fmla="*/ 1949668 w 3636000"/>
                  <a:gd name="connsiteY3" fmla="*/ 3152517 h 3152517"/>
                  <a:gd name="connsiteX4" fmla="*/ 0 w 3636000"/>
                  <a:gd name="connsiteY4" fmla="*/ 2338917 h 3152517"/>
                  <a:gd name="connsiteX0" fmla="*/ 0 w 3895200"/>
                  <a:gd name="connsiteY0" fmla="*/ 2338917 h 3152517"/>
                  <a:gd name="connsiteX1" fmla="*/ 894332 w 3895200"/>
                  <a:gd name="connsiteY1" fmla="*/ 0 h 3152517"/>
                  <a:gd name="connsiteX2" fmla="*/ 3895200 w 3895200"/>
                  <a:gd name="connsiteY2" fmla="*/ 2332800 h 3152517"/>
                  <a:gd name="connsiteX3" fmla="*/ 1949668 w 3895200"/>
                  <a:gd name="connsiteY3" fmla="*/ 3152517 h 3152517"/>
                  <a:gd name="connsiteX4" fmla="*/ 0 w 3895200"/>
                  <a:gd name="connsiteY4" fmla="*/ 2338917 h 3152517"/>
                  <a:gd name="connsiteX0" fmla="*/ 0 w 3895200"/>
                  <a:gd name="connsiteY0" fmla="*/ 6117 h 819717"/>
                  <a:gd name="connsiteX1" fmla="*/ 1909532 w 3895200"/>
                  <a:gd name="connsiteY1" fmla="*/ 64800 h 819717"/>
                  <a:gd name="connsiteX2" fmla="*/ 3895200 w 3895200"/>
                  <a:gd name="connsiteY2" fmla="*/ 0 h 819717"/>
                  <a:gd name="connsiteX3" fmla="*/ 1949668 w 3895200"/>
                  <a:gd name="connsiteY3" fmla="*/ 819717 h 819717"/>
                  <a:gd name="connsiteX4" fmla="*/ 0 w 3895200"/>
                  <a:gd name="connsiteY4" fmla="*/ 6117 h 819717"/>
                  <a:gd name="connsiteX0" fmla="*/ 0 w 3895200"/>
                  <a:gd name="connsiteY0" fmla="*/ 430917 h 1244517"/>
                  <a:gd name="connsiteX1" fmla="*/ 1923932 w 3895200"/>
                  <a:gd name="connsiteY1" fmla="*/ 0 h 1244517"/>
                  <a:gd name="connsiteX2" fmla="*/ 3895200 w 3895200"/>
                  <a:gd name="connsiteY2" fmla="*/ 424800 h 1244517"/>
                  <a:gd name="connsiteX3" fmla="*/ 1949668 w 3895200"/>
                  <a:gd name="connsiteY3" fmla="*/ 1244517 h 1244517"/>
                  <a:gd name="connsiteX4" fmla="*/ 0 w 3895200"/>
                  <a:gd name="connsiteY4" fmla="*/ 430917 h 1244517"/>
                  <a:gd name="connsiteX0" fmla="*/ 0 w 3895200"/>
                  <a:gd name="connsiteY0" fmla="*/ 690117 h 1503717"/>
                  <a:gd name="connsiteX1" fmla="*/ 1923932 w 3895200"/>
                  <a:gd name="connsiteY1" fmla="*/ 0 h 1503717"/>
                  <a:gd name="connsiteX2" fmla="*/ 3895200 w 3895200"/>
                  <a:gd name="connsiteY2" fmla="*/ 684000 h 1503717"/>
                  <a:gd name="connsiteX3" fmla="*/ 1949668 w 3895200"/>
                  <a:gd name="connsiteY3" fmla="*/ 1503717 h 1503717"/>
                  <a:gd name="connsiteX4" fmla="*/ 0 w 3895200"/>
                  <a:gd name="connsiteY4" fmla="*/ 690117 h 15037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49668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22203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34117"/>
                  <a:gd name="connsiteX1" fmla="*/ 1923932 w 3895200"/>
                  <a:gd name="connsiteY1" fmla="*/ 0 h 1734117"/>
                  <a:gd name="connsiteX2" fmla="*/ 3895200 w 3895200"/>
                  <a:gd name="connsiteY2" fmla="*/ 914400 h 1734117"/>
                  <a:gd name="connsiteX3" fmla="*/ 1922203 w 3895200"/>
                  <a:gd name="connsiteY3" fmla="*/ 1734117 h 1734117"/>
                  <a:gd name="connsiteX4" fmla="*/ 0 w 3895200"/>
                  <a:gd name="connsiteY4" fmla="*/ 920517 h 1734117"/>
                  <a:gd name="connsiteX0" fmla="*/ 0 w 3895200"/>
                  <a:gd name="connsiteY0" fmla="*/ 920517 h 1716346"/>
                  <a:gd name="connsiteX1" fmla="*/ 1923932 w 3895200"/>
                  <a:gd name="connsiteY1" fmla="*/ 0 h 1716346"/>
                  <a:gd name="connsiteX2" fmla="*/ 3895200 w 3895200"/>
                  <a:gd name="connsiteY2" fmla="*/ 914400 h 1716346"/>
                  <a:gd name="connsiteX3" fmla="*/ 1973900 w 3895200"/>
                  <a:gd name="connsiteY3" fmla="*/ 1716346 h 1716346"/>
                  <a:gd name="connsiteX4" fmla="*/ 0 w 3895200"/>
                  <a:gd name="connsiteY4" fmla="*/ 920517 h 1716346"/>
                  <a:gd name="connsiteX0" fmla="*/ 0 w 3895200"/>
                  <a:gd name="connsiteY0" fmla="*/ 920517 h 1730886"/>
                  <a:gd name="connsiteX1" fmla="*/ 1923932 w 3895200"/>
                  <a:gd name="connsiteY1" fmla="*/ 0 h 1730886"/>
                  <a:gd name="connsiteX2" fmla="*/ 3895200 w 3895200"/>
                  <a:gd name="connsiteY2" fmla="*/ 914400 h 1730886"/>
                  <a:gd name="connsiteX3" fmla="*/ 1925433 w 3895200"/>
                  <a:gd name="connsiteY3" fmla="*/ 1730886 h 1730886"/>
                  <a:gd name="connsiteX4" fmla="*/ 0 w 3895200"/>
                  <a:gd name="connsiteY4" fmla="*/ 920517 h 1730886"/>
                  <a:gd name="connsiteX0" fmla="*/ 0 w 3895200"/>
                  <a:gd name="connsiteY0" fmla="*/ 782404 h 1592773"/>
                  <a:gd name="connsiteX1" fmla="*/ 1923932 w 3895200"/>
                  <a:gd name="connsiteY1" fmla="*/ 0 h 1592773"/>
                  <a:gd name="connsiteX2" fmla="*/ 3895200 w 3895200"/>
                  <a:gd name="connsiteY2" fmla="*/ 776287 h 1592773"/>
                  <a:gd name="connsiteX3" fmla="*/ 1925433 w 3895200"/>
                  <a:gd name="connsiteY3" fmla="*/ 1592773 h 1592773"/>
                  <a:gd name="connsiteX4" fmla="*/ 0 w 3895200"/>
                  <a:gd name="connsiteY4" fmla="*/ 782404 h 1592773"/>
                  <a:gd name="connsiteX0" fmla="*/ 0 w 3886962"/>
                  <a:gd name="connsiteY0" fmla="*/ 759338 h 1592773"/>
                  <a:gd name="connsiteX1" fmla="*/ 1915694 w 3886962"/>
                  <a:gd name="connsiteY1" fmla="*/ 0 h 1592773"/>
                  <a:gd name="connsiteX2" fmla="*/ 3886962 w 3886962"/>
                  <a:gd name="connsiteY2" fmla="*/ 776287 h 1592773"/>
                  <a:gd name="connsiteX3" fmla="*/ 1917195 w 3886962"/>
                  <a:gd name="connsiteY3" fmla="*/ 1592773 h 1592773"/>
                  <a:gd name="connsiteX4" fmla="*/ 0 w 3886962"/>
                  <a:gd name="connsiteY4" fmla="*/ 759338 h 1592773"/>
                  <a:gd name="connsiteX0" fmla="*/ 0 w 3901791"/>
                  <a:gd name="connsiteY0" fmla="*/ 760986 h 1592773"/>
                  <a:gd name="connsiteX1" fmla="*/ 1930523 w 3901791"/>
                  <a:gd name="connsiteY1" fmla="*/ 0 h 1592773"/>
                  <a:gd name="connsiteX2" fmla="*/ 3901791 w 3901791"/>
                  <a:gd name="connsiteY2" fmla="*/ 776287 h 1592773"/>
                  <a:gd name="connsiteX3" fmla="*/ 1932024 w 3901791"/>
                  <a:gd name="connsiteY3" fmla="*/ 1592773 h 1592773"/>
                  <a:gd name="connsiteX4" fmla="*/ 0 w 3901791"/>
                  <a:gd name="connsiteY4" fmla="*/ 760986 h 1592773"/>
                  <a:gd name="connsiteX0" fmla="*/ 0 w 3863897"/>
                  <a:gd name="connsiteY0" fmla="*/ 760986 h 1592773"/>
                  <a:gd name="connsiteX1" fmla="*/ 1930523 w 3863897"/>
                  <a:gd name="connsiteY1" fmla="*/ 0 h 1592773"/>
                  <a:gd name="connsiteX2" fmla="*/ 3863897 w 3863897"/>
                  <a:gd name="connsiteY2" fmla="*/ 761459 h 1592773"/>
                  <a:gd name="connsiteX3" fmla="*/ 1932024 w 3863897"/>
                  <a:gd name="connsiteY3" fmla="*/ 1592773 h 1592773"/>
                  <a:gd name="connsiteX4" fmla="*/ 0 w 3863897"/>
                  <a:gd name="connsiteY4" fmla="*/ 760986 h 159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3897" h="1592773">
                    <a:moveTo>
                      <a:pt x="0" y="760986"/>
                    </a:moveTo>
                    <a:lnTo>
                      <a:pt x="1930523" y="0"/>
                    </a:lnTo>
                    <a:lnTo>
                      <a:pt x="3863897" y="761459"/>
                    </a:lnTo>
                    <a:lnTo>
                      <a:pt x="1932024" y="1592773"/>
                    </a:lnTo>
                    <a:lnTo>
                      <a:pt x="0" y="760986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4605339" y="1343025"/>
              <a:ext cx="4359149" cy="755650"/>
            </a:xfrm>
            <a:prstGeom prst="rect">
              <a:avLst/>
            </a:prstGeom>
            <a:solidFill>
              <a:schemeClr val="bg2"/>
            </a:solidFill>
            <a:ln w="4763" cap="flat">
              <a:solidFill>
                <a:schemeClr val="bg2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71975" y="1504951"/>
              <a:ext cx="574196" cy="491673"/>
            </a:xfrm>
            <a:prstGeom prst="rect">
              <a:avLst/>
            </a:prstGeom>
          </p:spPr>
          <p:txBody>
            <a:bodyPr wrap="none" lIns="121920" rIns="121920" bIns="60960">
              <a:spAutoFit/>
            </a:bodyPr>
            <a:lstStyle/>
            <a:p>
              <a:pPr algn="r">
                <a:lnSpc>
                  <a:spcPct val="89000"/>
                </a:lnSpc>
              </a:pPr>
              <a:r>
                <a:rPr lang="en-US" sz="4000" dirty="0"/>
                <a:t>03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78045" y="1611481"/>
              <a:ext cx="1945640" cy="277817"/>
            </a:xfrm>
            <a:prstGeom prst="rect">
              <a:avLst/>
            </a:prstGeom>
          </p:spPr>
          <p:txBody>
            <a:bodyPr wrap="square" lIns="243840" rIns="243840" bIns="97536">
              <a:spAutoFit/>
            </a:bodyPr>
            <a:lstStyle/>
            <a:p>
              <a:r>
                <a:rPr lang="en-IN" sz="1467" dirty="0"/>
                <a:t>Thing-to-Internet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892551" y="1343026"/>
              <a:ext cx="1423988" cy="1052513"/>
              <a:chOff x="5190067" y="1790701"/>
              <a:chExt cx="1898651" cy="1403351"/>
            </a:xfrm>
          </p:grpSpPr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6140451" y="1790701"/>
                <a:ext cx="948267" cy="1403351"/>
              </a:xfrm>
              <a:custGeom>
                <a:avLst/>
                <a:gdLst>
                  <a:gd name="T0" fmla="*/ 0 w 448"/>
                  <a:gd name="T1" fmla="*/ 0 h 663"/>
                  <a:gd name="T2" fmla="*/ 0 w 448"/>
                  <a:gd name="T3" fmla="*/ 663 h 663"/>
                  <a:gd name="T4" fmla="*/ 448 w 448"/>
                  <a:gd name="T5" fmla="*/ 469 h 663"/>
                  <a:gd name="T6" fmla="*/ 0 w 448"/>
                  <a:gd name="T7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8" h="663">
                    <a:moveTo>
                      <a:pt x="0" y="0"/>
                    </a:moveTo>
                    <a:lnTo>
                      <a:pt x="0" y="663"/>
                    </a:lnTo>
                    <a:lnTo>
                      <a:pt x="448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4763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5190067" y="1790701"/>
                <a:ext cx="950384" cy="1403351"/>
              </a:xfrm>
              <a:custGeom>
                <a:avLst/>
                <a:gdLst>
                  <a:gd name="T0" fmla="*/ 449 w 449"/>
                  <a:gd name="T1" fmla="*/ 0 h 663"/>
                  <a:gd name="T2" fmla="*/ 0 w 449"/>
                  <a:gd name="T3" fmla="*/ 469 h 663"/>
                  <a:gd name="T4" fmla="*/ 449 w 449"/>
                  <a:gd name="T5" fmla="*/ 663 h 663"/>
                  <a:gd name="T6" fmla="*/ 449 w 449"/>
                  <a:gd name="T7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9" h="663">
                    <a:moveTo>
                      <a:pt x="449" y="0"/>
                    </a:moveTo>
                    <a:lnTo>
                      <a:pt x="0" y="469"/>
                    </a:lnTo>
                    <a:lnTo>
                      <a:pt x="449" y="66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bg2"/>
              </a:solidFill>
              <a:ln w="4763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3957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Connection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IP</a:t>
            </a:r>
            <a:r>
              <a:rPr lang="en-US" dirty="0"/>
              <a:t> Enabled Connection</a:t>
            </a:r>
          </a:p>
          <a:p>
            <a:pPr lvl="1"/>
            <a:r>
              <a:rPr lang="en-US" dirty="0"/>
              <a:t>LAN</a:t>
            </a:r>
          </a:p>
          <a:p>
            <a:pPr lvl="1"/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3G / 4G</a:t>
            </a:r>
          </a:p>
          <a:p>
            <a:r>
              <a:rPr lang="en-US" dirty="0"/>
              <a:t>Wired Connection (RS232 / RS485)</a:t>
            </a:r>
          </a:p>
          <a:p>
            <a:r>
              <a:rPr lang="en-US" dirty="0"/>
              <a:t>Wireless Connection</a:t>
            </a:r>
          </a:p>
          <a:p>
            <a:pPr lvl="1"/>
            <a:r>
              <a:rPr lang="en-US" dirty="0"/>
              <a:t>Bluetooth</a:t>
            </a:r>
          </a:p>
          <a:p>
            <a:pPr lvl="1"/>
            <a:r>
              <a:rPr lang="en-US" dirty="0"/>
              <a:t>Zigbee</a:t>
            </a:r>
          </a:p>
          <a:p>
            <a:pPr lvl="1"/>
            <a:r>
              <a:rPr lang="en-US" dirty="0" err="1"/>
              <a:t>LoRaWan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Protocols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HTTP Requests</a:t>
            </a:r>
          </a:p>
          <a:p>
            <a:r>
              <a:rPr lang="en-US" dirty="0"/>
              <a:t>REST (</a:t>
            </a:r>
            <a:r>
              <a:rPr lang="en-US" dirty="0" err="1"/>
              <a:t>REpresentational</a:t>
            </a:r>
            <a:r>
              <a:rPr lang="en-US" dirty="0"/>
              <a:t> State Transfer)</a:t>
            </a:r>
          </a:p>
          <a:p>
            <a:r>
              <a:rPr lang="en-US" dirty="0"/>
              <a:t>MQTT (Message Queue Telemetry Transport)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AMQP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JMS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CoAP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more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 descr="REST proto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371600"/>
            <a:ext cx="4876800" cy="5268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BFA6-BFD7-4C44-8AF5-CA4F1537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layer IoT Network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A7AAD-5FDE-4176-91E0-B9BB0A1C709E}"/>
              </a:ext>
            </a:extLst>
          </p:cNvPr>
          <p:cNvSpPr/>
          <p:nvPr/>
        </p:nvSpPr>
        <p:spPr>
          <a:xfrm>
            <a:off x="622301" y="1467264"/>
            <a:ext cx="10799436" cy="9098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IN" sz="1867" i="1" dirty="0">
                <a:solidFill>
                  <a:srgbClr val="095A82"/>
                </a:solidFill>
                <a:latin typeface="Gill Sans"/>
              </a:rPr>
              <a:t>HTTP and HTTPS are ubiquitous across internet applications, which is true also within IoT, with RESTful HTTP and HTTPS interfaces widely deployed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E3A073-70CE-4027-8C69-C4EE532F4959}"/>
              </a:ext>
            </a:extLst>
          </p:cNvPr>
          <p:cNvGrpSpPr/>
          <p:nvPr/>
        </p:nvGrpSpPr>
        <p:grpSpPr>
          <a:xfrm>
            <a:off x="2337166" y="2948948"/>
            <a:ext cx="9872132" cy="2156408"/>
            <a:chOff x="1979712" y="1553250"/>
            <a:chExt cx="7404099" cy="16173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48D204-FFBA-4ED3-B54F-BAF156B0ECDB}"/>
                </a:ext>
              </a:extLst>
            </p:cNvPr>
            <p:cNvSpPr txBox="1"/>
            <p:nvPr/>
          </p:nvSpPr>
          <p:spPr>
            <a:xfrm>
              <a:off x="1979712" y="2223129"/>
              <a:ext cx="1080120" cy="34624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Client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01ACA3-3008-467D-B74E-AD20B792F504}"/>
                </a:ext>
              </a:extLst>
            </p:cNvPr>
            <p:cNvSpPr txBox="1"/>
            <p:nvPr/>
          </p:nvSpPr>
          <p:spPr>
            <a:xfrm>
              <a:off x="6084168" y="2223129"/>
              <a:ext cx="1080120" cy="3462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Server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9395E3-08A0-4D48-80B6-334EBA1FF979}"/>
                </a:ext>
              </a:extLst>
            </p:cNvPr>
            <p:cNvSpPr txBox="1"/>
            <p:nvPr/>
          </p:nvSpPr>
          <p:spPr>
            <a:xfrm>
              <a:off x="3275856" y="1553250"/>
              <a:ext cx="7200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/>
                <a:t>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4B3425-E1FF-46FB-89C1-28CD03D48317}"/>
                </a:ext>
              </a:extLst>
            </p:cNvPr>
            <p:cNvSpPr txBox="1"/>
            <p:nvPr/>
          </p:nvSpPr>
          <p:spPr>
            <a:xfrm>
              <a:off x="3192465" y="2902793"/>
              <a:ext cx="88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/>
                <a:t>Response</a:t>
              </a:r>
            </a:p>
          </p:txBody>
        </p:sp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87D4F129-A3B2-4F9C-8E0C-C8C9FA8E41FC}"/>
                </a:ext>
              </a:extLst>
            </p:cNvPr>
            <p:cNvCxnSpPr>
              <a:stCxn id="6" idx="0"/>
              <a:endCxn id="7" idx="0"/>
            </p:cNvCxnSpPr>
            <p:nvPr/>
          </p:nvCxnSpPr>
          <p:spPr bwMode="auto">
            <a:xfrm rot="5400000" flipH="1" flipV="1">
              <a:off x="4572000" y="170901"/>
              <a:ext cx="9525" cy="4104456"/>
            </a:xfrm>
            <a:prstGeom prst="curvedConnector3">
              <a:avLst>
                <a:gd name="adj1" fmla="val 1800000"/>
              </a:avLst>
            </a:prstGeom>
            <a:ln>
              <a:headEnd type="none" w="sm" len="sm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52738A42-9C61-4093-AF2E-2CD3F15A0D3A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 bwMode="auto">
            <a:xfrm rot="5400000">
              <a:off x="4572000" y="517150"/>
              <a:ext cx="9525" cy="4104456"/>
            </a:xfrm>
            <a:prstGeom prst="curvedConnector3">
              <a:avLst>
                <a:gd name="adj1" fmla="val 1800000"/>
              </a:avLst>
            </a:prstGeom>
            <a:ln>
              <a:headEnd type="none" w="sm" len="sm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99437E-B97D-4A0A-AE0C-2EB005B92C2F}"/>
                </a:ext>
              </a:extLst>
            </p:cNvPr>
            <p:cNvSpPr/>
            <p:nvPr/>
          </p:nvSpPr>
          <p:spPr bwMode="auto">
            <a:xfrm>
              <a:off x="2516628" y="2585638"/>
              <a:ext cx="108012" cy="12580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304792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</a:pPr>
              <a:endParaRPr lang="en-IN" sz="2400">
                <a:latin typeface="Arial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32C949-8C4F-4750-A4B0-9C4457C1F707}"/>
                </a:ext>
              </a:extLst>
            </p:cNvPr>
            <p:cNvSpPr/>
            <p:nvPr/>
          </p:nvSpPr>
          <p:spPr bwMode="auto">
            <a:xfrm>
              <a:off x="6526653" y="2118913"/>
              <a:ext cx="108012" cy="125800"/>
            </a:xfrm>
            <a:prstGeom prst="ellipse">
              <a:avLst/>
            </a:prstGeom>
            <a:noFill/>
            <a:ln w="28575" cap="flat" cmpd="sng" algn="ctr">
              <a:solidFill>
                <a:srgbClr val="055A88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304792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</a:pPr>
              <a:endParaRPr lang="en-IN" sz="2400">
                <a:latin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DE1C88-B5D3-44CA-9369-6C50E56C6BE3}"/>
                </a:ext>
              </a:extLst>
            </p:cNvPr>
            <p:cNvSpPr txBox="1"/>
            <p:nvPr/>
          </p:nvSpPr>
          <p:spPr>
            <a:xfrm>
              <a:off x="6372200" y="1870294"/>
              <a:ext cx="88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/>
                <a:t>Get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F2937A-BA3F-409E-8333-C166FEAE00EF}"/>
                </a:ext>
              </a:extLst>
            </p:cNvPr>
            <p:cNvSpPr txBox="1"/>
            <p:nvPr/>
          </p:nvSpPr>
          <p:spPr>
            <a:xfrm>
              <a:off x="2339752" y="2711438"/>
              <a:ext cx="88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dirty="0"/>
                <a:t>Post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59473-1856-4362-BD96-47073FBEEB3B}"/>
                </a:ext>
              </a:extLst>
            </p:cNvPr>
            <p:cNvSpPr txBox="1"/>
            <p:nvPr/>
          </p:nvSpPr>
          <p:spPr>
            <a:xfrm>
              <a:off x="3979007" y="1553250"/>
              <a:ext cx="27532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[{“city”: “Bangalore”, “price”: “rupees”}]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76FD85-0750-429E-A21C-5A9C0C4EA10C}"/>
                </a:ext>
              </a:extLst>
            </p:cNvPr>
            <p:cNvSpPr txBox="1"/>
            <p:nvPr/>
          </p:nvSpPr>
          <p:spPr>
            <a:xfrm>
              <a:off x="3979007" y="2916640"/>
              <a:ext cx="27532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[{“low”: “2500”, “high”: “5500”}]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0BF2B6-72F9-40B0-B418-285A44241D7E}"/>
                </a:ext>
              </a:extLst>
            </p:cNvPr>
            <p:cNvSpPr txBox="1"/>
            <p:nvPr/>
          </p:nvSpPr>
          <p:spPr>
            <a:xfrm>
              <a:off x="6630578" y="1858685"/>
              <a:ext cx="27532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/flight/availability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85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7C0B-8D14-402A-9465-4729FDF4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MQTT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E368C8-0B4D-4836-8E20-F1616B78389D}"/>
              </a:ext>
            </a:extLst>
          </p:cNvPr>
          <p:cNvCxnSpPr/>
          <p:nvPr/>
        </p:nvCxnSpPr>
        <p:spPr bwMode="auto">
          <a:xfrm>
            <a:off x="4636725" y="2677471"/>
            <a:ext cx="2880320" cy="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8F2544-3A98-4542-A023-E114C30CF003}"/>
              </a:ext>
            </a:extLst>
          </p:cNvPr>
          <p:cNvCxnSpPr/>
          <p:nvPr/>
        </p:nvCxnSpPr>
        <p:spPr bwMode="auto">
          <a:xfrm flipH="1">
            <a:off x="4636725" y="3253535"/>
            <a:ext cx="2880320" cy="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40C666-E4E2-4A4D-A97E-5EA7B10AB4B5}"/>
              </a:ext>
            </a:extLst>
          </p:cNvPr>
          <p:cNvSpPr txBox="1"/>
          <p:nvPr/>
        </p:nvSpPr>
        <p:spPr>
          <a:xfrm>
            <a:off x="5500822" y="2185029"/>
            <a:ext cx="1267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Publish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9CC9D-1C4D-41F3-982C-9AB054CFE12B}"/>
              </a:ext>
            </a:extLst>
          </p:cNvPr>
          <p:cNvSpPr txBox="1"/>
          <p:nvPr/>
        </p:nvSpPr>
        <p:spPr>
          <a:xfrm>
            <a:off x="5308800" y="3369463"/>
            <a:ext cx="1536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Subscribe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1B60E3-D2D9-46E3-92F5-65E1F94E9B1D}"/>
              </a:ext>
            </a:extLst>
          </p:cNvPr>
          <p:cNvSpPr txBox="1"/>
          <p:nvPr/>
        </p:nvSpPr>
        <p:spPr>
          <a:xfrm>
            <a:off x="7421035" y="3909053"/>
            <a:ext cx="39364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13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11F9D1-74A8-4048-86BA-DC685B99C532}"/>
              </a:ext>
            </a:extLst>
          </p:cNvPr>
          <p:cNvSpPr txBox="1"/>
          <p:nvPr/>
        </p:nvSpPr>
        <p:spPr>
          <a:xfrm>
            <a:off x="604277" y="5366338"/>
            <a:ext cx="1075319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/>
              <a:t>These properties make MQTT perfect solution for </a:t>
            </a:r>
            <a:r>
              <a:rPr lang="en-IN" sz="2133" b="1" dirty="0"/>
              <a:t>Internet of Things</a:t>
            </a:r>
            <a:r>
              <a:rPr lang="en-IN" sz="2133" dirty="0"/>
              <a:t>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9B98D-49A0-45F5-A2E0-67A5B60FB6E0}"/>
              </a:ext>
            </a:extLst>
          </p:cNvPr>
          <p:cNvSpPr txBox="1"/>
          <p:nvPr/>
        </p:nvSpPr>
        <p:spPr>
          <a:xfrm>
            <a:off x="604276" y="1405457"/>
            <a:ext cx="1123433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MQTT</a:t>
            </a:r>
            <a:r>
              <a:rPr lang="en-IN" sz="2133" dirty="0"/>
              <a:t> is a lightweight publish and subscribe system, where you can publish and receive messages as a client, it runs on top of </a:t>
            </a:r>
            <a:r>
              <a:rPr lang="en-IN" sz="2133" b="1" dirty="0"/>
              <a:t>TCP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06B5C-7490-42D3-92D5-D8C1B6CF7DA7}"/>
              </a:ext>
            </a:extLst>
          </p:cNvPr>
          <p:cNvSpPr txBox="1"/>
          <p:nvPr/>
        </p:nvSpPr>
        <p:spPr>
          <a:xfrm>
            <a:off x="604277" y="4126692"/>
            <a:ext cx="11234339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/>
              <a:t>It is a simple communication between multiple devices and simple </a:t>
            </a:r>
            <a:r>
              <a:rPr lang="en-IN" sz="2133" b="1" dirty="0"/>
              <a:t>messaging protocol </a:t>
            </a:r>
            <a:r>
              <a:rPr lang="en-IN" sz="2133" dirty="0"/>
              <a:t>for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Constrained Devices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133" b="1" dirty="0"/>
              <a:t>Low Bandwidth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94681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roker based MQTT proto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592824"/>
            <a:ext cx="6477000" cy="52651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C7E4-A6DA-41CF-A5F9-2B924A73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does MQTT allow?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31379-2975-4E1B-A8D9-BD4CCE558062}"/>
              </a:ext>
            </a:extLst>
          </p:cNvPr>
          <p:cNvSpPr txBox="1"/>
          <p:nvPr/>
        </p:nvSpPr>
        <p:spPr>
          <a:xfrm>
            <a:off x="618817" y="1409979"/>
            <a:ext cx="82569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/>
              <a:t>Here's a quick overview of what MQTT allows you to do: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2D4BD8-2834-4F9D-BE7B-4B401DFE76C7}"/>
              </a:ext>
            </a:extLst>
          </p:cNvPr>
          <p:cNvSpPr txBox="1"/>
          <p:nvPr/>
        </p:nvSpPr>
        <p:spPr>
          <a:xfrm>
            <a:off x="622302" y="2414305"/>
            <a:ext cx="387209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/>
              <a:t>Send a command to </a:t>
            </a:r>
            <a:r>
              <a:rPr lang="en-IN" sz="2133" b="1" dirty="0"/>
              <a:t>control an 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B54B20-84A5-49F9-9BDC-F959BCB5B286}"/>
              </a:ext>
            </a:extLst>
          </p:cNvPr>
          <p:cNvSpPr txBox="1"/>
          <p:nvPr/>
        </p:nvSpPr>
        <p:spPr>
          <a:xfrm>
            <a:off x="564928" y="4192902"/>
            <a:ext cx="334864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Read data</a:t>
            </a:r>
            <a:r>
              <a:rPr lang="en-IN" sz="2133" dirty="0"/>
              <a:t> from a sensor and </a:t>
            </a:r>
            <a:r>
              <a:rPr lang="en-IN" sz="2133" b="1" dirty="0"/>
              <a:t>publish</a:t>
            </a:r>
            <a:r>
              <a:rPr lang="en-IN" sz="2133" dirty="0"/>
              <a:t> it </a:t>
            </a:r>
            <a:endParaRPr lang="en-IN" sz="1867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51EF1A-07BA-42F8-9DD1-D60DE1DB5CE3}"/>
              </a:ext>
            </a:extLst>
          </p:cNvPr>
          <p:cNvSpPr txBox="1"/>
          <p:nvPr/>
        </p:nvSpPr>
        <p:spPr>
          <a:xfrm>
            <a:off x="1665438" y="3299229"/>
            <a:ext cx="57770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>
                <a:latin typeface="+mj-lt"/>
              </a:rPr>
              <a:t>or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11499F-A93F-4B19-B177-35FDAC641A44}"/>
              </a:ext>
            </a:extLst>
          </p:cNvPr>
          <p:cNvGrpSpPr/>
          <p:nvPr/>
        </p:nvGrpSpPr>
        <p:grpSpPr>
          <a:xfrm>
            <a:off x="4494967" y="2086841"/>
            <a:ext cx="6837523" cy="2229122"/>
            <a:chOff x="3371225" y="1565130"/>
            <a:chExt cx="5128142" cy="1671842"/>
          </a:xfrm>
        </p:grpSpPr>
        <p:pic>
          <p:nvPicPr>
            <p:cNvPr id="7170" name="Picture 2" descr="Image result for node red">
              <a:extLst>
                <a:ext uri="{FF2B5EF4-FFF2-40B4-BE49-F238E27FC236}">
                  <a16:creationId xmlns:a16="http://schemas.microsoft.com/office/drawing/2014/main" id="{5F296126-A1F5-472B-ADDD-129E1380C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225" y="1669360"/>
              <a:ext cx="687288" cy="687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Image result for raspberrypi">
              <a:extLst>
                <a:ext uri="{FF2B5EF4-FFF2-40B4-BE49-F238E27FC236}">
                  <a16:creationId xmlns:a16="http://schemas.microsoft.com/office/drawing/2014/main" id="{EA0E6BAD-AA16-4C23-9DA2-43925084F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369" y="1637236"/>
              <a:ext cx="1105202" cy="75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Image result for bulb png">
              <a:extLst>
                <a:ext uri="{FF2B5EF4-FFF2-40B4-BE49-F238E27FC236}">
                  <a16:creationId xmlns:a16="http://schemas.microsoft.com/office/drawing/2014/main" id="{4342ECE4-59C9-4250-8F37-CE72FC745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153" y="1565130"/>
              <a:ext cx="734214" cy="868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497EA2E-1E6D-4627-9043-6D7027DCD076}"/>
                </a:ext>
              </a:extLst>
            </p:cNvPr>
            <p:cNvCxnSpPr>
              <a:stCxn id="7170" idx="3"/>
              <a:endCxn id="7172" idx="1"/>
            </p:cNvCxnSpPr>
            <p:nvPr/>
          </p:nvCxnSpPr>
          <p:spPr bwMode="auto">
            <a:xfrm>
              <a:off x="4058513" y="2013004"/>
              <a:ext cx="608856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E024CC-E5AD-4A0F-BBAF-D2AF27503D68}"/>
                </a:ext>
              </a:extLst>
            </p:cNvPr>
            <p:cNvSpPr txBox="1"/>
            <p:nvPr/>
          </p:nvSpPr>
          <p:spPr>
            <a:xfrm>
              <a:off x="5743784" y="1682361"/>
              <a:ext cx="772431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MQTT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AB523A-2C53-463B-B750-8C2298BA592A}"/>
                </a:ext>
              </a:extLst>
            </p:cNvPr>
            <p:cNvCxnSpPr>
              <a:cxnSpLocks/>
              <a:stCxn id="7172" idx="3"/>
            </p:cNvCxnSpPr>
            <p:nvPr/>
          </p:nvCxnSpPr>
          <p:spPr bwMode="auto">
            <a:xfrm>
              <a:off x="5772571" y="2013005"/>
              <a:ext cx="1824494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4F1F7EE-F74E-4C26-9FC3-136B1F0B2A29}"/>
                </a:ext>
              </a:extLst>
            </p:cNvPr>
            <p:cNvSpPr txBox="1"/>
            <p:nvPr/>
          </p:nvSpPr>
          <p:spPr>
            <a:xfrm>
              <a:off x="5750633" y="2952230"/>
              <a:ext cx="765582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MQTT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CB9B46-721C-4EA4-8205-0766A9BD41E0}"/>
              </a:ext>
            </a:extLst>
          </p:cNvPr>
          <p:cNvGrpSpPr/>
          <p:nvPr/>
        </p:nvGrpSpPr>
        <p:grpSpPr>
          <a:xfrm>
            <a:off x="4494394" y="2243148"/>
            <a:ext cx="8215292" cy="3059472"/>
            <a:chOff x="3370795" y="1682361"/>
            <a:chExt cx="6161469" cy="2294604"/>
          </a:xfrm>
        </p:grpSpPr>
        <p:pic>
          <p:nvPicPr>
            <p:cNvPr id="7176" name="Picture 8" descr="Image result for sensor png">
              <a:extLst>
                <a:ext uri="{FF2B5EF4-FFF2-40B4-BE49-F238E27FC236}">
                  <a16:creationId xmlns:a16="http://schemas.microsoft.com/office/drawing/2014/main" id="{E84769A8-5FDC-4F67-B775-684E1A6426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2683888"/>
              <a:ext cx="2584000" cy="12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node red">
              <a:extLst>
                <a:ext uri="{FF2B5EF4-FFF2-40B4-BE49-F238E27FC236}">
                  <a16:creationId xmlns:a16="http://schemas.microsoft.com/office/drawing/2014/main" id="{50224487-5ABF-414B-974B-08CAC0B93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795" y="2940430"/>
              <a:ext cx="687288" cy="687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Image result for raspberrypi">
              <a:extLst>
                <a:ext uri="{FF2B5EF4-FFF2-40B4-BE49-F238E27FC236}">
                  <a16:creationId xmlns:a16="http://schemas.microsoft.com/office/drawing/2014/main" id="{8B10C67D-34E1-4366-A12A-5857983824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369" y="2906019"/>
              <a:ext cx="1105202" cy="75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42C1C6-C57F-486D-B149-4A983EF33508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 bwMode="auto">
            <a:xfrm flipH="1">
              <a:off x="4058083" y="3281788"/>
              <a:ext cx="609286" cy="2286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D29D5A5-296A-4B2C-9729-5151D3F501B0}"/>
                </a:ext>
              </a:extLst>
            </p:cNvPr>
            <p:cNvSpPr txBox="1"/>
            <p:nvPr/>
          </p:nvSpPr>
          <p:spPr>
            <a:xfrm>
              <a:off x="4079598" y="2919490"/>
              <a:ext cx="86409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MQTT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FA51903-8E83-4295-A23F-DACD63AEB99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07613" y="3270513"/>
              <a:ext cx="2109174" cy="11275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9BB82A-570F-4E0A-8C76-2BEF9B9B4E63}"/>
                </a:ext>
              </a:extLst>
            </p:cNvPr>
            <p:cNvSpPr txBox="1"/>
            <p:nvPr/>
          </p:nvSpPr>
          <p:spPr>
            <a:xfrm>
              <a:off x="4047325" y="1682361"/>
              <a:ext cx="864096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MQTT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7A419ED-584D-40A9-A0B7-BA2F534EF9C9}"/>
              </a:ext>
            </a:extLst>
          </p:cNvPr>
          <p:cNvSpPr/>
          <p:nvPr/>
        </p:nvSpPr>
        <p:spPr>
          <a:xfrm>
            <a:off x="10528346" y="5163221"/>
            <a:ext cx="85632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Sensor</a:t>
            </a:r>
            <a:endParaRPr lang="en-IN" sz="1867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F037A-8362-4017-BE58-D913A045C1E4}"/>
              </a:ext>
            </a:extLst>
          </p:cNvPr>
          <p:cNvSpPr/>
          <p:nvPr/>
        </p:nvSpPr>
        <p:spPr>
          <a:xfrm>
            <a:off x="6486284" y="3276297"/>
            <a:ext cx="138153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RaspberryPi</a:t>
            </a:r>
            <a:endParaRPr lang="en-IN" sz="1867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C98419-73A5-4F48-8FBE-592DC68B9888}"/>
              </a:ext>
            </a:extLst>
          </p:cNvPr>
          <p:cNvSpPr/>
          <p:nvPr/>
        </p:nvSpPr>
        <p:spPr>
          <a:xfrm>
            <a:off x="3660200" y="3282053"/>
            <a:ext cx="268099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A programming language</a:t>
            </a:r>
            <a:endParaRPr lang="en-IN" sz="1867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B1275E-8AC5-4528-BE0D-6BE84EA97142}"/>
              </a:ext>
            </a:extLst>
          </p:cNvPr>
          <p:cNvSpPr/>
          <p:nvPr/>
        </p:nvSpPr>
        <p:spPr>
          <a:xfrm>
            <a:off x="10606080" y="3292117"/>
            <a:ext cx="66813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67" b="1" dirty="0"/>
              <a:t>Light</a:t>
            </a:r>
            <a:endParaRPr lang="en-IN" sz="1867" dirty="0"/>
          </a:p>
        </p:txBody>
      </p:sp>
    </p:spTree>
    <p:extLst>
      <p:ext uri="{BB962C8B-B14F-4D97-AF65-F5344CB8AC3E}">
        <p14:creationId xmlns:p14="http://schemas.microsoft.com/office/powerpoint/2010/main" val="2696483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AC9-CF49-4E75-8C86-203B064D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Concepts of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82A8-79BC-4AE2-AE96-C9AB4DDD4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MQTT, there are few basic concepts which you need to understand: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Publish / Subscribe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Messages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Topics 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IN" dirty="0"/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2774665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2F61-97A3-4881-8339-91606818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MQTT: 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6E1FA-35A0-4FD1-85F5-C08FF54E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broker is primarily responsible for:</a:t>
            </a:r>
          </a:p>
          <a:p>
            <a:pPr marL="380990" indent="-380990"/>
            <a:r>
              <a:rPr lang="en-IN" dirty="0"/>
              <a:t>Receiving all messages </a:t>
            </a:r>
          </a:p>
          <a:p>
            <a:pPr marL="380990" indent="-380990"/>
            <a:r>
              <a:rPr lang="en-IN" dirty="0"/>
              <a:t>Filtering the messages </a:t>
            </a:r>
          </a:p>
          <a:p>
            <a:pPr marL="380990" indent="-380990"/>
            <a:r>
              <a:rPr lang="en-IN" dirty="0"/>
              <a:t>Deciding who is interested in topic and then publishing the message to all subscribed clients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CC1D8A-17E8-4303-AF3F-1C2B72B7BB94}"/>
              </a:ext>
            </a:extLst>
          </p:cNvPr>
          <p:cNvGrpSpPr/>
          <p:nvPr/>
        </p:nvGrpSpPr>
        <p:grpSpPr>
          <a:xfrm>
            <a:off x="2834925" y="5286887"/>
            <a:ext cx="6912768" cy="1571113"/>
            <a:chOff x="1619672" y="2263513"/>
            <a:chExt cx="5184576" cy="11783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2E3B7F-EBA2-4554-B864-DC87DC50FCBF}"/>
                </a:ext>
              </a:extLst>
            </p:cNvPr>
            <p:cNvSpPr txBox="1"/>
            <p:nvPr/>
          </p:nvSpPr>
          <p:spPr>
            <a:xfrm>
              <a:off x="1619672" y="2643758"/>
              <a:ext cx="1080120" cy="31542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133" dirty="0"/>
                <a:t>Device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FA5061-3E3F-4774-AD29-F3763CFDE60B}"/>
                </a:ext>
              </a:extLst>
            </p:cNvPr>
            <p:cNvSpPr txBox="1"/>
            <p:nvPr/>
          </p:nvSpPr>
          <p:spPr>
            <a:xfrm>
              <a:off x="5724128" y="2643758"/>
              <a:ext cx="1080120" cy="315423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IN" sz="2133" dirty="0"/>
                <a:t>Device 2</a:t>
              </a:r>
            </a:p>
          </p:txBody>
        </p:sp>
        <p:sp>
          <p:nvSpPr>
            <p:cNvPr id="7" name="Rectangle: Diagonal Corners Snipped 6">
              <a:extLst>
                <a:ext uri="{FF2B5EF4-FFF2-40B4-BE49-F238E27FC236}">
                  <a16:creationId xmlns:a16="http://schemas.microsoft.com/office/drawing/2014/main" id="{5A8DE4F8-416B-4758-841B-D852B03077D3}"/>
                </a:ext>
              </a:extLst>
            </p:cNvPr>
            <p:cNvSpPr/>
            <p:nvPr/>
          </p:nvSpPr>
          <p:spPr bwMode="auto">
            <a:xfrm>
              <a:off x="3779912" y="2499742"/>
              <a:ext cx="864096" cy="657364"/>
            </a:xfrm>
            <a:prstGeom prst="snip2DiagRect">
              <a:avLst/>
            </a:prstGeom>
            <a:solidFill>
              <a:srgbClr val="FFC000"/>
            </a:solidFill>
            <a:ln w="285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304792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</a:pPr>
              <a:endParaRPr lang="en-IN" sz="2400">
                <a:latin typeface="Arial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500E53-37FE-47C8-BE31-F244A0636B74}"/>
                </a:ext>
              </a:extLst>
            </p:cNvPr>
            <p:cNvCxnSpPr>
              <a:stCxn id="5" idx="3"/>
              <a:endCxn id="7" idx="2"/>
            </p:cNvCxnSpPr>
            <p:nvPr/>
          </p:nvCxnSpPr>
          <p:spPr bwMode="auto">
            <a:xfrm>
              <a:off x="2699792" y="2801469"/>
              <a:ext cx="1080120" cy="26955"/>
            </a:xfrm>
            <a:prstGeom prst="straightConnector1">
              <a:avLst/>
            </a:prstGeom>
            <a:ln>
              <a:headEnd type="none" w="sm" len="sm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5A01696-7D30-4797-9ABB-AFEC5CA05F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4008" y="2643758"/>
              <a:ext cx="1008112" cy="0"/>
            </a:xfrm>
            <a:prstGeom prst="straightConnector1">
              <a:avLst/>
            </a:prstGeom>
            <a:ln>
              <a:headEnd type="none" w="sm" len="sm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DF5E08-0890-4581-A2F7-FB1B1FD48B37}"/>
                </a:ext>
              </a:extLst>
            </p:cNvPr>
            <p:cNvCxnSpPr/>
            <p:nvPr/>
          </p:nvCxnSpPr>
          <p:spPr bwMode="auto">
            <a:xfrm flipH="1">
              <a:off x="4644008" y="3013090"/>
              <a:ext cx="1008112" cy="0"/>
            </a:xfrm>
            <a:prstGeom prst="straightConnector1">
              <a:avLst/>
            </a:prstGeom>
            <a:ln>
              <a:headEnd type="none" w="sm" len="sm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3B528B-AF6A-4E30-A1FC-5DEABBE197FA}"/>
                </a:ext>
              </a:extLst>
            </p:cNvPr>
            <p:cNvSpPr txBox="1"/>
            <p:nvPr/>
          </p:nvSpPr>
          <p:spPr>
            <a:xfrm>
              <a:off x="2771800" y="2489424"/>
              <a:ext cx="79208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Publish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90B68F-099D-41DF-A658-1F9C7A574297}"/>
                </a:ext>
              </a:extLst>
            </p:cNvPr>
            <p:cNvSpPr txBox="1"/>
            <p:nvPr/>
          </p:nvSpPr>
          <p:spPr>
            <a:xfrm>
              <a:off x="4740448" y="2263513"/>
              <a:ext cx="886861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Publish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3AA40A-ED5F-4755-8010-1BFB88DD2194}"/>
                </a:ext>
              </a:extLst>
            </p:cNvPr>
            <p:cNvSpPr txBox="1"/>
            <p:nvPr/>
          </p:nvSpPr>
          <p:spPr>
            <a:xfrm>
              <a:off x="4740449" y="3157106"/>
              <a:ext cx="983679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67" dirty="0"/>
                <a:t>Subscribe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D01D1AC-AA01-434D-BE7D-A458FD7CF504}"/>
              </a:ext>
            </a:extLst>
          </p:cNvPr>
          <p:cNvSpPr txBox="1"/>
          <p:nvPr/>
        </p:nvSpPr>
        <p:spPr>
          <a:xfrm>
            <a:off x="5811257" y="5834919"/>
            <a:ext cx="105611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95239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CD032-4726-4E8C-97FA-F58A9A86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681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Thing-to-Things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0325-967C-4444-AF9E-0959BFF5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</a:t>
            </a:r>
            <a:r>
              <a:rPr lang="en-IN" b="1" dirty="0"/>
              <a:t>Thing-to-Things</a:t>
            </a:r>
            <a:r>
              <a:rPr lang="en-IN" dirty="0"/>
              <a:t> Networking, one </a:t>
            </a:r>
            <a:r>
              <a:rPr lang="en-IN" b="1" dirty="0"/>
              <a:t>thing</a:t>
            </a:r>
            <a:r>
              <a:rPr lang="en-IN" dirty="0"/>
              <a:t> communicates with other </a:t>
            </a:r>
            <a:r>
              <a:rPr lang="en-IN" b="1" dirty="0"/>
              <a:t>thing/things</a:t>
            </a:r>
            <a:r>
              <a:rPr lang="en-IN" dirty="0"/>
              <a:t> by sending </a:t>
            </a:r>
            <a:r>
              <a:rPr lang="en-IN" b="1" dirty="0"/>
              <a:t>messages, commands or data</a:t>
            </a:r>
          </a:p>
          <a:p>
            <a:r>
              <a:rPr lang="en-IN" b="1" i="1" dirty="0">
                <a:solidFill>
                  <a:srgbClr val="095A82"/>
                </a:solidFill>
                <a:latin typeface="Gill Sans"/>
              </a:rPr>
              <a:t>Example</a:t>
            </a:r>
            <a:r>
              <a:rPr lang="en-IN" i="1" dirty="0">
                <a:solidFill>
                  <a:srgbClr val="095A82"/>
                </a:solidFill>
                <a:latin typeface="Gill Sans"/>
              </a:rPr>
              <a:t>: Thing-to-Things communication is seen in </a:t>
            </a:r>
            <a:r>
              <a:rPr lang="en-IN" b="1" i="1" dirty="0">
                <a:solidFill>
                  <a:srgbClr val="095A82"/>
                </a:solidFill>
                <a:latin typeface="Gill Sans"/>
              </a:rPr>
              <a:t>RFID Technology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7384-C5E8-43C5-A4F6-42B5AB87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934" y="4412202"/>
            <a:ext cx="2319851" cy="23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RFID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A2450-265B-4C99-A1AF-896F6E285D54}"/>
              </a:ext>
            </a:extLst>
          </p:cNvPr>
          <p:cNvSpPr txBox="1"/>
          <p:nvPr/>
        </p:nvSpPr>
        <p:spPr>
          <a:xfrm>
            <a:off x="4185900" y="2647031"/>
            <a:ext cx="7383801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67" b="1" dirty="0">
                <a:latin typeface="+mj-lt"/>
              </a:rPr>
              <a:t>The RFID tag has an embedded transmitter and receiver. The actual RFID component contained in a tag has two parts:</a:t>
            </a:r>
            <a:br>
              <a:rPr lang="en-IN" sz="1867" b="1" dirty="0">
                <a:latin typeface="+mj-lt"/>
              </a:rPr>
            </a:br>
            <a:endParaRPr lang="en-IN" sz="1867" b="1" dirty="0">
              <a:latin typeface="+mj-l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An </a:t>
            </a:r>
            <a:r>
              <a:rPr lang="en-IN" sz="1867" b="1" dirty="0">
                <a:latin typeface="+mj-lt"/>
              </a:rPr>
              <a:t>integrated circuit </a:t>
            </a:r>
            <a:r>
              <a:rPr lang="en-IN" sz="1867" dirty="0">
                <a:latin typeface="+mj-lt"/>
              </a:rPr>
              <a:t>for storing and processing information, and an </a:t>
            </a:r>
            <a:r>
              <a:rPr lang="en-IN" sz="1867" b="1" dirty="0">
                <a:latin typeface="+mj-lt"/>
              </a:rPr>
              <a:t>antenna</a:t>
            </a:r>
            <a:r>
              <a:rPr lang="en-IN" sz="1867" dirty="0">
                <a:latin typeface="+mj-lt"/>
              </a:rPr>
              <a:t> to receive and transmit a signal</a:t>
            </a:r>
            <a:br>
              <a:rPr lang="en-IN" sz="1867" dirty="0">
                <a:latin typeface="+mj-lt"/>
              </a:rPr>
            </a:br>
            <a:endParaRPr lang="en-IN" sz="1867" dirty="0">
              <a:latin typeface="+mj-l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The RFID tag has non-volatile memory storage, and can included either fixed or programmable logic for processing transmission and sensor data</a:t>
            </a:r>
            <a:endParaRPr lang="en-IN" sz="1867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9B114-D6D6-4BA8-B664-46671D0F85BC}"/>
              </a:ext>
            </a:extLst>
          </p:cNvPr>
          <p:cNvSpPr/>
          <p:nvPr/>
        </p:nvSpPr>
        <p:spPr>
          <a:xfrm>
            <a:off x="622301" y="1317545"/>
            <a:ext cx="10799436" cy="379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IN" sz="1867" i="1" dirty="0">
                <a:solidFill>
                  <a:srgbClr val="095A82"/>
                </a:solidFill>
                <a:latin typeface="Gill Sans"/>
              </a:rPr>
              <a:t>A basic RFID system comprises two parts: the </a:t>
            </a:r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Tag</a:t>
            </a:r>
            <a:r>
              <a:rPr lang="en-IN" sz="1867" i="1" dirty="0">
                <a:solidFill>
                  <a:srgbClr val="095A82"/>
                </a:solidFill>
                <a:latin typeface="Gill Sans"/>
              </a:rPr>
              <a:t>, and the </a:t>
            </a:r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Reader</a:t>
            </a:r>
            <a:r>
              <a:rPr lang="en-IN" sz="1867" i="1" dirty="0">
                <a:solidFill>
                  <a:srgbClr val="095A82"/>
                </a:solidFill>
                <a:latin typeface="Gill San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A7384-C5E8-43C5-A4F6-42B5AB87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4" y="4434745"/>
            <a:ext cx="1781040" cy="1781040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03B070-5121-4683-AA24-E5BFD2707DAB}"/>
              </a:ext>
            </a:extLst>
          </p:cNvPr>
          <p:cNvSpPr/>
          <p:nvPr/>
        </p:nvSpPr>
        <p:spPr bwMode="auto">
          <a:xfrm>
            <a:off x="1074863" y="1821900"/>
            <a:ext cx="2827528" cy="737616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600" dirty="0">
                <a:solidFill>
                  <a:schemeClr val="bg1"/>
                </a:solidFill>
              </a:rPr>
              <a:t>Tag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28A76D-10E7-4A59-8E59-F443999C7B63}"/>
              </a:ext>
            </a:extLst>
          </p:cNvPr>
          <p:cNvSpPr/>
          <p:nvPr/>
        </p:nvSpPr>
        <p:spPr bwMode="auto">
          <a:xfrm>
            <a:off x="689164" y="1818089"/>
            <a:ext cx="741427" cy="741427"/>
          </a:xfrm>
          <a:prstGeom prst="ellipse">
            <a:avLst/>
          </a:prstGeom>
          <a:solidFill>
            <a:schemeClr val="tx1">
              <a:lumMod val="50000"/>
            </a:schemeClr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304792">
              <a:spcBef>
                <a:spcPct val="20000"/>
              </a:spcBef>
              <a:buClr>
                <a:srgbClr val="FF0000"/>
              </a:buClr>
            </a:pPr>
            <a:endParaRPr lang="en-IN" sz="2400">
              <a:latin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1F558D-278D-46B8-B719-4A9F9A3A158B}"/>
              </a:ext>
            </a:extLst>
          </p:cNvPr>
          <p:cNvSpPr/>
          <p:nvPr/>
        </p:nvSpPr>
        <p:spPr bwMode="auto">
          <a:xfrm>
            <a:off x="781355" y="1920456"/>
            <a:ext cx="557045" cy="557045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304792">
              <a:spcBef>
                <a:spcPct val="20000"/>
              </a:spcBef>
              <a:buClr>
                <a:srgbClr val="FF0000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</a:rPr>
              <a:t>1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6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RFID Tag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A2450-265B-4C99-A1AF-896F6E285D54}"/>
              </a:ext>
            </a:extLst>
          </p:cNvPr>
          <p:cNvSpPr txBox="1"/>
          <p:nvPr/>
        </p:nvSpPr>
        <p:spPr>
          <a:xfrm>
            <a:off x="4185900" y="1768019"/>
            <a:ext cx="7383801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A </a:t>
            </a:r>
            <a:r>
              <a:rPr lang="en-IN" sz="1867" b="1" dirty="0">
                <a:latin typeface="+mj-lt"/>
              </a:rPr>
              <a:t>Passive Tag</a:t>
            </a:r>
            <a:r>
              <a:rPr lang="en-IN" sz="1867" dirty="0">
                <a:latin typeface="+mj-lt"/>
              </a:rPr>
              <a:t> is the cheapest option, and features no battery. The tag uses radio energy transmitted by the reader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1867" dirty="0">
              <a:latin typeface="+mj-l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An </a:t>
            </a:r>
            <a:r>
              <a:rPr lang="en-IN" sz="1867" b="1" dirty="0">
                <a:latin typeface="+mj-lt"/>
              </a:rPr>
              <a:t>Active Tag</a:t>
            </a:r>
            <a:r>
              <a:rPr lang="en-IN" sz="1867" dirty="0">
                <a:latin typeface="+mj-lt"/>
              </a:rPr>
              <a:t> features an onboard battery, periodically transmitting its credentials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1867" dirty="0">
              <a:latin typeface="+mj-l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A </a:t>
            </a:r>
            <a:r>
              <a:rPr lang="en-IN" sz="1867" b="1" dirty="0">
                <a:latin typeface="+mj-lt"/>
              </a:rPr>
              <a:t>Battery-Assistive Passive Tag</a:t>
            </a:r>
            <a:r>
              <a:rPr lang="en-IN" sz="1867" dirty="0">
                <a:latin typeface="+mj-lt"/>
              </a:rPr>
              <a:t> also features a small onboard battery, but is only activated when in the presence of an RFID reader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1867" dirty="0">
              <a:latin typeface="+mj-lt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1867" dirty="0">
                <a:latin typeface="+mj-lt"/>
              </a:rPr>
              <a:t>Furthermore, a tag may be either read-only, or read/write. A read-only tag has a factory assigned serial number used for identification in a database, while a read/write tag can have specific custom data written to the tag by the user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9B114-D6D6-4BA8-B664-46671D0F85BC}"/>
              </a:ext>
            </a:extLst>
          </p:cNvPr>
          <p:cNvSpPr/>
          <p:nvPr/>
        </p:nvSpPr>
        <p:spPr>
          <a:xfrm>
            <a:off x="622301" y="1146871"/>
            <a:ext cx="10799436" cy="379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IN" sz="1867" i="1" dirty="0">
                <a:solidFill>
                  <a:srgbClr val="095A82"/>
                </a:solidFill>
                <a:latin typeface="Gill Sans"/>
              </a:rPr>
              <a:t>Tags can be </a:t>
            </a:r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passive, active, </a:t>
            </a:r>
            <a:r>
              <a:rPr lang="en-IN" sz="1867" i="1" dirty="0">
                <a:solidFill>
                  <a:srgbClr val="095A82"/>
                </a:solidFill>
                <a:latin typeface="Gill Sans"/>
              </a:rPr>
              <a:t>or</a:t>
            </a:r>
            <a:r>
              <a:rPr lang="en-IN" sz="1867" b="1" i="1" dirty="0">
                <a:solidFill>
                  <a:srgbClr val="095A82"/>
                </a:solidFill>
                <a:latin typeface="Gill Sans"/>
              </a:rPr>
              <a:t> battery-assistive passive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E03B070-5121-4683-AA24-E5BFD2707DAB}"/>
              </a:ext>
            </a:extLst>
          </p:cNvPr>
          <p:cNvSpPr/>
          <p:nvPr/>
        </p:nvSpPr>
        <p:spPr bwMode="auto">
          <a:xfrm>
            <a:off x="1074863" y="1821900"/>
            <a:ext cx="2827528" cy="737616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600" dirty="0">
                <a:solidFill>
                  <a:schemeClr val="bg1"/>
                </a:solidFill>
              </a:rPr>
              <a:t>Tag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28A76D-10E7-4A59-8E59-F443999C7B63}"/>
              </a:ext>
            </a:extLst>
          </p:cNvPr>
          <p:cNvSpPr/>
          <p:nvPr/>
        </p:nvSpPr>
        <p:spPr bwMode="auto">
          <a:xfrm>
            <a:off x="689164" y="1818089"/>
            <a:ext cx="741427" cy="741427"/>
          </a:xfrm>
          <a:prstGeom prst="ellipse">
            <a:avLst/>
          </a:prstGeom>
          <a:solidFill>
            <a:schemeClr val="tx1">
              <a:lumMod val="50000"/>
            </a:schemeClr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304792">
              <a:spcBef>
                <a:spcPct val="20000"/>
              </a:spcBef>
              <a:buClr>
                <a:srgbClr val="FF0000"/>
              </a:buClr>
            </a:pPr>
            <a:endParaRPr lang="en-IN" sz="2400">
              <a:latin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1F558D-278D-46B8-B719-4A9F9A3A158B}"/>
              </a:ext>
            </a:extLst>
          </p:cNvPr>
          <p:cNvSpPr/>
          <p:nvPr/>
        </p:nvSpPr>
        <p:spPr bwMode="auto">
          <a:xfrm>
            <a:off x="781355" y="1920456"/>
            <a:ext cx="557045" cy="557045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304792">
              <a:spcBef>
                <a:spcPct val="20000"/>
              </a:spcBef>
              <a:buClr>
                <a:srgbClr val="FF0000"/>
              </a:buClr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</a:rPr>
              <a:t>1</a:t>
            </a:r>
            <a:endParaRPr lang="en-IN" sz="2400" dirty="0">
              <a:solidFill>
                <a:schemeClr val="accent5">
                  <a:lumMod val="75000"/>
                </a:schemeClr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42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RFID Working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9B114-D6D6-4BA8-B664-46671D0F85BC}"/>
              </a:ext>
            </a:extLst>
          </p:cNvPr>
          <p:cNvSpPr/>
          <p:nvPr/>
        </p:nvSpPr>
        <p:spPr>
          <a:xfrm>
            <a:off x="696281" y="1925252"/>
            <a:ext cx="10799436" cy="6669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IN" sz="1867" i="1" dirty="0">
                <a:solidFill>
                  <a:srgbClr val="095A82"/>
                </a:solidFill>
                <a:latin typeface="Gill Sans"/>
              </a:rPr>
              <a:t>In most of the RFID system, tags are attached to all items that are to be tracked. These tags are made from a tiny tag-chip that is connected to an antenna.</a:t>
            </a:r>
            <a:endParaRPr lang="en-IN" sz="1867" b="1" i="1" dirty="0">
              <a:solidFill>
                <a:srgbClr val="095A82"/>
              </a:solidFill>
              <a:latin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6FD57-F269-4E54-A715-6720E929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69" y="3493772"/>
            <a:ext cx="8663861" cy="18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65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Thing-to-Proxy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8F71A55-CA7C-4636-85B5-B304A8B8F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0473" r="73508" b="20473"/>
          <a:stretch/>
        </p:blipFill>
        <p:spPr>
          <a:xfrm>
            <a:off x="2399589" y="1508788"/>
            <a:ext cx="1872208" cy="2880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5A2450-265B-4C99-A1AF-896F6E285D54}"/>
              </a:ext>
            </a:extLst>
          </p:cNvPr>
          <p:cNvSpPr txBox="1"/>
          <p:nvPr/>
        </p:nvSpPr>
        <p:spPr>
          <a:xfrm>
            <a:off x="1559496" y="4906952"/>
            <a:ext cx="916901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>
                <a:latin typeface="+mj-lt"/>
              </a:rPr>
              <a:t>In </a:t>
            </a:r>
            <a:r>
              <a:rPr lang="en-IN" sz="2133" b="1" dirty="0">
                <a:latin typeface="+mj-lt"/>
              </a:rPr>
              <a:t>Thing-to-Proxy</a:t>
            </a:r>
            <a:r>
              <a:rPr lang="en-IN" sz="2133" dirty="0">
                <a:latin typeface="+mj-lt"/>
              </a:rPr>
              <a:t> Networking, one </a:t>
            </a:r>
            <a:r>
              <a:rPr lang="en-IN" sz="2133" b="1" dirty="0">
                <a:latin typeface="+mj-lt"/>
              </a:rPr>
              <a:t>thing</a:t>
            </a:r>
            <a:r>
              <a:rPr lang="en-IN" sz="2133" dirty="0">
                <a:latin typeface="+mj-lt"/>
              </a:rPr>
              <a:t> communicates with other </a:t>
            </a:r>
            <a:r>
              <a:rPr lang="en-IN" sz="2133" b="1" dirty="0">
                <a:latin typeface="+mj-lt"/>
              </a:rPr>
              <a:t>thing/things</a:t>
            </a:r>
            <a:r>
              <a:rPr lang="en-IN" sz="2133" dirty="0">
                <a:latin typeface="+mj-lt"/>
              </a:rPr>
              <a:t> by sending </a:t>
            </a:r>
            <a:r>
              <a:rPr lang="en-IN" sz="2133" b="1" dirty="0">
                <a:latin typeface="+mj-lt"/>
              </a:rPr>
              <a:t>messages, commands or data</a:t>
            </a:r>
            <a:r>
              <a:rPr lang="en-IN" sz="2133" dirty="0">
                <a:latin typeface="+mj-lt"/>
              </a:rPr>
              <a:t> via </a:t>
            </a:r>
            <a:r>
              <a:rPr lang="en-IN" sz="2133" b="1" dirty="0">
                <a:latin typeface="+mj-lt"/>
              </a:rPr>
              <a:t>Proxy/Hub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77CF355-024B-488D-87C5-39B379FCA7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9" t="20473" r="4188" b="20473"/>
          <a:stretch/>
        </p:blipFill>
        <p:spPr>
          <a:xfrm>
            <a:off x="8016214" y="1508788"/>
            <a:ext cx="1776197" cy="2880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B795FB-E7AB-4783-B673-A73D0D7FF38E}"/>
              </a:ext>
            </a:extLst>
          </p:cNvPr>
          <p:cNvSpPr txBox="1"/>
          <p:nvPr/>
        </p:nvSpPr>
        <p:spPr>
          <a:xfrm>
            <a:off x="4655840" y="2934519"/>
            <a:ext cx="297633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67" dirty="0"/>
              <a:t>In this case, switch is sending a command to bulb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6A6D91-102D-4E30-8221-674696F46C88}"/>
              </a:ext>
            </a:extLst>
          </p:cNvPr>
          <p:cNvCxnSpPr/>
          <p:nvPr/>
        </p:nvCxnSpPr>
        <p:spPr bwMode="auto">
          <a:xfrm flipH="1">
            <a:off x="4367808" y="2756925"/>
            <a:ext cx="3360373" cy="0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4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AB25-2916-4725-B1E7-1C188CD6D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Thing-to-Proxy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8F71A55-CA7C-4636-85B5-B304A8B8F1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0473" r="4188" b="20473"/>
          <a:stretch/>
        </p:blipFill>
        <p:spPr>
          <a:xfrm>
            <a:off x="2399590" y="1508788"/>
            <a:ext cx="7392821" cy="2880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015C89-5FD4-4ABB-A479-8B6F8962D508}"/>
              </a:ext>
            </a:extLst>
          </p:cNvPr>
          <p:cNvSpPr txBox="1"/>
          <p:nvPr/>
        </p:nvSpPr>
        <p:spPr>
          <a:xfrm>
            <a:off x="1727515" y="4869161"/>
            <a:ext cx="960106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dirty="0">
                <a:latin typeface="+mj-lt"/>
              </a:rPr>
              <a:t>Thing-to-Proxy communication can happen with </a:t>
            </a:r>
            <a:r>
              <a:rPr lang="en-IN" sz="2133" b="1" dirty="0">
                <a:latin typeface="+mj-lt"/>
              </a:rPr>
              <a:t>Bluetooth, WIFI, ZigBee </a:t>
            </a:r>
            <a:r>
              <a:rPr lang="en-IN" sz="2133" dirty="0">
                <a:latin typeface="+mj-lt"/>
              </a:rPr>
              <a:t>etc. via </a:t>
            </a:r>
            <a:r>
              <a:rPr lang="en-IN" sz="2133" b="1" dirty="0">
                <a:latin typeface="+mj-lt"/>
              </a:rPr>
              <a:t>Hub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6F3276-9994-4032-B1F4-7C36054A4056}"/>
              </a:ext>
            </a:extLst>
          </p:cNvPr>
          <p:cNvSpPr/>
          <p:nvPr/>
        </p:nvSpPr>
        <p:spPr bwMode="auto">
          <a:xfrm>
            <a:off x="6192011" y="3717032"/>
            <a:ext cx="672075" cy="19202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defTabSz="304792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</a:pPr>
            <a:endParaRPr lang="en-IN" sz="2400">
              <a:latin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0CD2D3-0F78-4C59-9397-B691C55C78E3}"/>
              </a:ext>
            </a:extLst>
          </p:cNvPr>
          <p:cNvSpPr txBox="1"/>
          <p:nvPr/>
        </p:nvSpPr>
        <p:spPr>
          <a:xfrm>
            <a:off x="6384032" y="3839964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Via Hub</a:t>
            </a:r>
          </a:p>
        </p:txBody>
      </p:sp>
    </p:spTree>
    <p:extLst>
      <p:ext uri="{BB962C8B-B14F-4D97-AF65-F5344CB8AC3E}">
        <p14:creationId xmlns:p14="http://schemas.microsoft.com/office/powerpoint/2010/main" val="72256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EEE72-007A-4306-A87D-08A295B2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Thing-to-Proxy Networking 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7FAA-D451-48CB-A2DF-2DF74DEF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03" y="1350556"/>
            <a:ext cx="10948416" cy="487076"/>
          </a:xfrm>
        </p:spPr>
        <p:txBody>
          <a:bodyPr/>
          <a:lstStyle/>
          <a:p>
            <a:r>
              <a:rPr lang="en-IN" sz="2133" dirty="0"/>
              <a:t>Below are few examples for Thing-to-Things Networking:</a:t>
            </a:r>
          </a:p>
        </p:txBody>
      </p:sp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6FEBBD6A-5E30-439B-949F-3021E61772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3" y="2703007"/>
            <a:ext cx="3284952" cy="3288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243B5-A4CB-402A-AFF9-ED83CCC339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63" y="2703007"/>
            <a:ext cx="3315475" cy="3315475"/>
          </a:xfrm>
          <a:prstGeom prst="rect">
            <a:avLst/>
          </a:prstGeom>
        </p:spPr>
      </p:pic>
      <p:pic>
        <p:nvPicPr>
          <p:cNvPr id="9" name="Picture 8" descr="A picture containing sky, outdoor, light&#10;&#10;Description generated with high confidence">
            <a:extLst>
              <a:ext uri="{FF2B5EF4-FFF2-40B4-BE49-F238E27FC236}">
                <a16:creationId xmlns:a16="http://schemas.microsoft.com/office/drawing/2014/main" id="{2E55F8EE-0988-4C52-83C5-5705EB0D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6" y="2632275"/>
            <a:ext cx="3361465" cy="3357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EE731-AC94-433E-B0E3-32319C38ABAF}"/>
              </a:ext>
            </a:extLst>
          </p:cNvPr>
          <p:cNvSpPr txBox="1"/>
          <p:nvPr/>
        </p:nvSpPr>
        <p:spPr>
          <a:xfrm>
            <a:off x="1525199" y="2020489"/>
            <a:ext cx="144016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Bluetooth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BC6AB-D798-4FD1-B044-44285A36A445}"/>
              </a:ext>
            </a:extLst>
          </p:cNvPr>
          <p:cNvSpPr txBox="1"/>
          <p:nvPr/>
        </p:nvSpPr>
        <p:spPr>
          <a:xfrm>
            <a:off x="5741720" y="2020489"/>
            <a:ext cx="82514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WIFI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683F4-DAC9-43B7-90F8-05F87060FFF6}"/>
              </a:ext>
            </a:extLst>
          </p:cNvPr>
          <p:cNvSpPr txBox="1"/>
          <p:nvPr/>
        </p:nvSpPr>
        <p:spPr>
          <a:xfrm>
            <a:off x="9343223" y="1984576"/>
            <a:ext cx="10639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33" b="1" dirty="0"/>
              <a:t>ZigBee</a:t>
            </a:r>
          </a:p>
        </p:txBody>
      </p:sp>
    </p:spTree>
    <p:extLst>
      <p:ext uri="{BB962C8B-B14F-4D97-AF65-F5344CB8AC3E}">
        <p14:creationId xmlns:p14="http://schemas.microsoft.com/office/powerpoint/2010/main" val="4139167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412E"/>
      </a:dk2>
      <a:lt2>
        <a:srgbClr val="EAEAEE"/>
      </a:lt2>
      <a:accent1>
        <a:srgbClr val="A0A47C"/>
      </a:accent1>
      <a:accent2>
        <a:srgbClr val="8CA772"/>
      </a:accent2>
      <a:accent3>
        <a:srgbClr val="83A980"/>
      </a:accent3>
      <a:accent4>
        <a:srgbClr val="75AC88"/>
      </a:accent4>
      <a:accent5>
        <a:srgbClr val="7EA79D"/>
      </a:accent5>
      <a:accent6>
        <a:srgbClr val="78A7B0"/>
      </a:accent6>
      <a:hlink>
        <a:srgbClr val="847FBA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1134</Words>
  <Application>Microsoft Office PowerPoint</Application>
  <PresentationFormat>Widescreen</PresentationFormat>
  <Paragraphs>174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Gill Sans</vt:lpstr>
      <vt:lpstr>Wingdings</vt:lpstr>
      <vt:lpstr>AccentBoxVTI</vt:lpstr>
      <vt:lpstr>Communication Protocols in IoT</vt:lpstr>
      <vt:lpstr>Communication we come across in IoT </vt:lpstr>
      <vt:lpstr>Thing-to-Things</vt:lpstr>
      <vt:lpstr>RFID Tag</vt:lpstr>
      <vt:lpstr>RFID Tag</vt:lpstr>
      <vt:lpstr>RFID Working</vt:lpstr>
      <vt:lpstr>Thing-to-Proxy</vt:lpstr>
      <vt:lpstr>Thing-to-Proxy</vt:lpstr>
      <vt:lpstr>Thing-to-Proxy Networking : Example</vt:lpstr>
      <vt:lpstr>Things-to-Internet</vt:lpstr>
      <vt:lpstr>Things-to-Internet</vt:lpstr>
      <vt:lpstr>IoT Communication Requirements</vt:lpstr>
      <vt:lpstr>IoT Wireless Connectivity</vt:lpstr>
      <vt:lpstr>Wireless IoT Networking: Short Range</vt:lpstr>
      <vt:lpstr>BLE Use Case: iBeacon (Protocol Developed by Apple)</vt:lpstr>
      <vt:lpstr>BLE Use Case: iBeacon (Protocol Developed by Apple)</vt:lpstr>
      <vt:lpstr>BLE Use Case: iBeacon (Protocol Developed by Apple)</vt:lpstr>
      <vt:lpstr>Wireless IoT Networking: Long Range</vt:lpstr>
      <vt:lpstr>Connecting to Internet</vt:lpstr>
      <vt:lpstr>Connection Protocols</vt:lpstr>
      <vt:lpstr>Protocols Used</vt:lpstr>
      <vt:lpstr>REST</vt:lpstr>
      <vt:lpstr>Application layer IoT Network Technologies</vt:lpstr>
      <vt:lpstr>MQTT</vt:lpstr>
      <vt:lpstr>MQTT</vt:lpstr>
      <vt:lpstr>What does MQTT allow?</vt:lpstr>
      <vt:lpstr>Concepts of MQTT</vt:lpstr>
      <vt:lpstr>MQTT: Broker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Protocols in IoT</dc:title>
  <dc:creator>Automation</dc:creator>
  <cp:lastModifiedBy>Automation</cp:lastModifiedBy>
  <cp:revision>3</cp:revision>
  <dcterms:created xsi:type="dcterms:W3CDTF">2019-12-29T06:22:03Z</dcterms:created>
  <dcterms:modified xsi:type="dcterms:W3CDTF">2019-12-29T07:52:18Z</dcterms:modified>
</cp:coreProperties>
</file>